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974" r:id="rId3"/>
  </p:sldMasterIdLst>
  <p:notesMasterIdLst>
    <p:notesMasterId r:id="rId46"/>
  </p:notesMasterIdLst>
  <p:sldIdLst>
    <p:sldId id="295" r:id="rId4"/>
    <p:sldId id="306" r:id="rId5"/>
    <p:sldId id="321" r:id="rId6"/>
    <p:sldId id="320" r:id="rId7"/>
    <p:sldId id="305" r:id="rId8"/>
    <p:sldId id="307" r:id="rId9"/>
    <p:sldId id="308" r:id="rId10"/>
    <p:sldId id="309" r:id="rId11"/>
    <p:sldId id="310" r:id="rId12"/>
    <p:sldId id="311" r:id="rId13"/>
    <p:sldId id="312" r:id="rId14"/>
    <p:sldId id="318" r:id="rId15"/>
    <p:sldId id="313" r:id="rId16"/>
    <p:sldId id="317" r:id="rId17"/>
    <p:sldId id="314" r:id="rId18"/>
    <p:sldId id="315" r:id="rId19"/>
    <p:sldId id="316" r:id="rId20"/>
    <p:sldId id="319" r:id="rId21"/>
    <p:sldId id="258" r:id="rId22"/>
    <p:sldId id="260" r:id="rId23"/>
    <p:sldId id="302" r:id="rId24"/>
    <p:sldId id="294" r:id="rId25"/>
    <p:sldId id="263" r:id="rId26"/>
    <p:sldId id="265" r:id="rId27"/>
    <p:sldId id="264" r:id="rId28"/>
    <p:sldId id="266" r:id="rId29"/>
    <p:sldId id="296" r:id="rId30"/>
    <p:sldId id="292" r:id="rId31"/>
    <p:sldId id="269" r:id="rId32"/>
    <p:sldId id="297" r:id="rId33"/>
    <p:sldId id="301" r:id="rId34"/>
    <p:sldId id="270" r:id="rId35"/>
    <p:sldId id="271" r:id="rId36"/>
    <p:sldId id="273" r:id="rId37"/>
    <p:sldId id="274" r:id="rId38"/>
    <p:sldId id="303" r:id="rId39"/>
    <p:sldId id="277" r:id="rId40"/>
    <p:sldId id="293" r:id="rId41"/>
    <p:sldId id="284" r:id="rId42"/>
    <p:sldId id="286" r:id="rId43"/>
    <p:sldId id="288" r:id="rId44"/>
    <p:sldId id="304" r:id="rId4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C884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356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DC101-F9F8-4C51-8EC6-6EFA088E783E}" type="datetimeFigureOut">
              <a:rPr lang="cs-CZ" smtClean="0"/>
              <a:pPr/>
              <a:t>14. 10. 2021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CBA81-2175-4649-9340-C606C0470A9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22BBB2-F63F-407E-83F1-0CB201A7FD65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tránka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717032"/>
            <a:ext cx="7772400" cy="1008112"/>
          </a:xfrm>
        </p:spPr>
        <p:txBody>
          <a:bodyPr anchor="ctr" anchorCtr="0">
            <a:noAutofit/>
          </a:bodyPr>
          <a:lstStyle>
            <a:lvl1pPr>
              <a:defRPr sz="40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4772744"/>
            <a:ext cx="6400800" cy="960512"/>
          </a:xfr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3008313" cy="74240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692695"/>
            <a:ext cx="5111750" cy="51125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0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92695"/>
            <a:ext cx="5486400" cy="40348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8194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0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458618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458618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573AC-3690-47EF-80C3-B20281F1A921}" type="datetimeFigureOut">
              <a:rPr lang="cs-CZ"/>
              <a:pPr>
                <a:defRPr/>
              </a:pPr>
              <a:t>14. 10. 2021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6CB40-3F19-4E74-9393-2056E5CAB3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tránka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717032"/>
            <a:ext cx="7772400" cy="1008112"/>
          </a:xfrm>
        </p:spPr>
        <p:txBody>
          <a:bodyPr anchor="ctr" anchorCtr="0">
            <a:noAutofit/>
          </a:bodyPr>
          <a:lstStyle>
            <a:lvl1pPr>
              <a:defRPr sz="40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4772744"/>
            <a:ext cx="6400800" cy="960512"/>
          </a:xfr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děk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3573016"/>
            <a:ext cx="8229600" cy="1143000"/>
          </a:xfrm>
        </p:spPr>
        <p:txBody>
          <a:bodyPr>
            <a:noAutofit/>
          </a:bodyPr>
          <a:lstStyle>
            <a:lvl1pPr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Poděkování / Kontakt…</a:t>
            </a:r>
            <a:endParaRPr lang="cs-CZ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0313128-C6FC-4C0B-BBE9-41D0C9843E7D}" type="datetimeFigureOut">
              <a:rPr lang="cs-CZ" smtClean="0"/>
              <a:pPr/>
              <a:t>14. 10. 2021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3128-C6FC-4C0B-BBE9-41D0C9843E7D}" type="datetimeFigureOut">
              <a:rPr lang="cs-CZ" smtClean="0"/>
              <a:pPr/>
              <a:t>14. 10. 2021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Obdélní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3128-C6FC-4C0B-BBE9-41D0C9843E7D}" type="datetimeFigureOut">
              <a:rPr lang="cs-CZ" smtClean="0"/>
              <a:pPr/>
              <a:t>14. 10. 2021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ěk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3573016"/>
            <a:ext cx="8229600" cy="1143000"/>
          </a:xfrm>
        </p:spPr>
        <p:txBody>
          <a:bodyPr>
            <a:noAutofit/>
          </a:bodyPr>
          <a:lstStyle>
            <a:lvl1pPr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Poděkování / Kontakt…</a:t>
            </a:r>
            <a:endParaRPr lang="cs-CZ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0313128-C6FC-4C0B-BBE9-41D0C9843E7D}" type="datetimeFigureOut">
              <a:rPr lang="cs-CZ" smtClean="0"/>
              <a:pPr/>
              <a:t>14. 10. 2021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0313128-C6FC-4C0B-BBE9-41D0C9843E7D}" type="datetimeFigureOut">
              <a:rPr lang="cs-CZ" smtClean="0"/>
              <a:pPr/>
              <a:t>14. 10. 2021</a:t>
            </a:fld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3128-C6FC-4C0B-BBE9-41D0C9843E7D}" type="datetimeFigureOut">
              <a:rPr lang="cs-CZ" smtClean="0"/>
              <a:pPr/>
              <a:t>14. 10. 2021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3128-C6FC-4C0B-BBE9-41D0C9843E7D}" type="datetimeFigureOut">
              <a:rPr lang="cs-CZ" smtClean="0"/>
              <a:pPr/>
              <a:t>14. 10. 2021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3128-C6FC-4C0B-BBE9-41D0C9843E7D}" type="datetimeFigureOut">
              <a:rPr lang="cs-CZ" smtClean="0"/>
              <a:pPr/>
              <a:t>14. 10. 2021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Obdélní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Obdélní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80313128-C6FC-4C0B-BBE9-41D0C9843E7D}" type="datetimeFigureOut">
              <a:rPr lang="cs-CZ" smtClean="0"/>
              <a:pPr/>
              <a:t>14. 10. 2021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3128-C6FC-4C0B-BBE9-41D0C9843E7D}" type="datetimeFigureOut">
              <a:rPr lang="cs-CZ" smtClean="0"/>
              <a:pPr/>
              <a:t>14. 10. 2021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80313128-C6FC-4C0B-BBE9-41D0C9843E7D}" type="datetimeFigureOut">
              <a:rPr lang="cs-CZ" smtClean="0"/>
              <a:pPr/>
              <a:t>14. 10. 2021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74C124F-EC99-4E97-9D55-3710BFE8876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6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0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0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6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0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0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děk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3573016"/>
            <a:ext cx="8229600" cy="1143000"/>
          </a:xfrm>
        </p:spPr>
        <p:txBody>
          <a:bodyPr>
            <a:noAutofit/>
          </a:bodyPr>
          <a:lstStyle>
            <a:lvl1pPr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Poděkování / Kontakt…</a:t>
            </a:r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0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1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0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84482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844824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2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10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4644727" y="6263927"/>
            <a:ext cx="2591569" cy="287337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4644727" y="6551264"/>
            <a:ext cx="2591569" cy="262112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88B4F-0999-43E7-A159-EE6A04ECB7C3}" type="datetimeFigureOut">
              <a:rPr lang="cs-CZ" smtClean="0"/>
              <a:pPr/>
              <a:t>14. 10. 2021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51022-6DD4-43F9-80A7-C9E0AFA2139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číslo snímku 5"/>
          <p:cNvSpPr txBox="1">
            <a:spLocks/>
          </p:cNvSpPr>
          <p:nvPr/>
        </p:nvSpPr>
        <p:spPr>
          <a:xfrm>
            <a:off x="7740352" y="6376243"/>
            <a:ext cx="79208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 smtClean="0">
              <a:ln>
                <a:noFill/>
              </a:ln>
              <a:solidFill>
                <a:srgbClr val="7EC47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475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8" name="Zástupný symbol pro číslo snímku 5"/>
          <p:cNvSpPr txBox="1">
            <a:spLocks/>
          </p:cNvSpPr>
          <p:nvPr/>
        </p:nvSpPr>
        <p:spPr>
          <a:xfrm>
            <a:off x="7740352" y="6376243"/>
            <a:ext cx="79208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70A39-961D-4FCF-B815-1711BD1F564E}" type="slidenum"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9C884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1988B4F-0999-43E7-A159-EE6A04ECB7C3}" type="datetimeFigureOut">
              <a:rPr lang="cs-CZ" smtClean="0"/>
              <a:pPr/>
              <a:t>14. 10. 2021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E251022-6DD4-43F9-80A7-C9E0AFA2139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8" r:id="rId13"/>
    <p:sldLayoutId id="2147483990" r:id="rId14"/>
    <p:sldLayoutId id="2147483991" r:id="rId15"/>
    <p:sldLayoutId id="2147483995" r:id="rId16"/>
    <p:sldLayoutId id="2147483996" r:id="rId17"/>
    <p:sldLayoutId id="2147483997" r:id="rId18"/>
    <p:sldLayoutId id="2147483998" r:id="rId19"/>
    <p:sldLayoutId id="2147484000" r:id="rId20"/>
    <p:sldLayoutId id="2147484001" r:id="rId21"/>
    <p:sldLayoutId id="2147484003" r:id="rId22"/>
    <p:sldLayoutId id="2147484005" r:id="rId23"/>
    <p:sldLayoutId id="2147484007" r:id="rId24"/>
    <p:sldLayoutId id="2147484009" r:id="rId25"/>
    <p:sldLayoutId id="2147484011" r:id="rId26"/>
    <p:sldLayoutId id="2147484013" r:id="rId27"/>
    <p:sldLayoutId id="2147484017" r:id="rId28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ck-SQDKxF8" TargetMode="External"/><Relationship Id="rId2" Type="http://schemas.openxmlformats.org/officeDocument/2006/relationships/hyperlink" Target="https://www.youtube.com/watch?v=HtHvU0laIAY" TargetMode="Externa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youtube.com/watch?v=-LBnVAMidng" TargetMode="Externa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908720"/>
            <a:ext cx="3275856" cy="1296144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MEDVĚD BRÝLATÝ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844824"/>
            <a:ext cx="3203848" cy="764703"/>
          </a:xfrm>
        </p:spPr>
        <p:txBody>
          <a:bodyPr>
            <a:normAutofit lnSpcReduction="10000"/>
          </a:bodyPr>
          <a:lstStyle/>
          <a:p>
            <a:r>
              <a:rPr lang="en-GB" sz="1900" b="1" dirty="0" smtClean="0">
                <a:solidFill>
                  <a:schemeClr val="bg1"/>
                </a:solidFill>
              </a:rPr>
              <a:t>Author: </a:t>
            </a:r>
            <a:r>
              <a:rPr lang="cs-CZ" sz="1900" dirty="0" smtClean="0">
                <a:solidFill>
                  <a:schemeClr val="bg1"/>
                </a:solidFill>
              </a:rPr>
              <a:t>Ing. Anna </a:t>
            </a:r>
            <a:r>
              <a:rPr lang="cs-CZ" sz="1900" dirty="0" err="1" smtClean="0">
                <a:solidFill>
                  <a:schemeClr val="bg1"/>
                </a:solidFill>
              </a:rPr>
              <a:t>Bernátková</a:t>
            </a:r>
            <a:r>
              <a:rPr lang="cs-CZ" dirty="0" smtClean="0"/>
              <a:t>	</a:t>
            </a:r>
            <a:endParaRPr lang="cs-CZ" dirty="0"/>
          </a:p>
        </p:txBody>
      </p:sp>
      <p:sp>
        <p:nvSpPr>
          <p:cNvPr id="7" name="Podnadpis 2"/>
          <p:cNvSpPr txBox="1">
            <a:spLocks/>
          </p:cNvSpPr>
          <p:nvPr/>
        </p:nvSpPr>
        <p:spPr>
          <a:xfrm>
            <a:off x="2411760" y="6021288"/>
            <a:ext cx="6732240" cy="836712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</a:pPr>
            <a:endParaRPr lang="cs-CZ" sz="1600" dirty="0" smtClean="0">
              <a:solidFill>
                <a:schemeClr val="bg1"/>
              </a:solidFill>
            </a:endParaRPr>
          </a:p>
        </p:txBody>
      </p:sp>
      <p:pic>
        <p:nvPicPr>
          <p:cNvPr id="5" name="Obrázek 4" descr="19222589_1402811739844981_7042850330745403418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0"/>
            <a:ext cx="5940152" cy="5949280"/>
          </a:xfrm>
          <a:prstGeom prst="rect">
            <a:avLst/>
          </a:prstGeom>
        </p:spPr>
      </p:pic>
      <p:pic>
        <p:nvPicPr>
          <p:cNvPr id="6" name="Obrázek 5" descr="aqui-estoy-300x29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492896"/>
            <a:ext cx="2276415" cy="2261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Role v ekosystému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„</a:t>
            </a:r>
            <a:r>
              <a:rPr lang="cs-CZ" b="1" dirty="0" err="1" smtClean="0"/>
              <a:t>umbrela</a:t>
            </a:r>
            <a:r>
              <a:rPr lang="cs-CZ" b="1" dirty="0" smtClean="0"/>
              <a:t> species</a:t>
            </a:r>
            <a:r>
              <a:rPr lang="cs-CZ" dirty="0" smtClean="0"/>
              <a:t>“ = ochrana daného druhu a ekosystému, ve kterých žije, přináší ochranu dalších druhů flóry a fauny</a:t>
            </a:r>
          </a:p>
          <a:p>
            <a:r>
              <a:rPr lang="cs-CZ" dirty="0" smtClean="0"/>
              <a:t>Potenciální „</a:t>
            </a:r>
            <a:r>
              <a:rPr lang="cs-CZ" b="1" dirty="0" err="1" smtClean="0"/>
              <a:t>flagship</a:t>
            </a:r>
            <a:r>
              <a:rPr lang="cs-CZ" b="1" dirty="0" smtClean="0"/>
              <a:t> species</a:t>
            </a:r>
            <a:r>
              <a:rPr lang="cs-CZ" dirty="0" smtClean="0"/>
              <a:t>“ = </a:t>
            </a:r>
            <a:r>
              <a:rPr lang="cs-CZ" b="1" dirty="0" smtClean="0"/>
              <a:t>vlajkový druh</a:t>
            </a:r>
            <a:r>
              <a:rPr lang="cs-CZ" dirty="0" smtClean="0"/>
              <a:t>, společností oblíbené zvíře, které pomůže k ochraně dalších druhů či celého ekosystému</a:t>
            </a:r>
          </a:p>
        </p:txBody>
      </p:sp>
      <p:pic>
        <p:nvPicPr>
          <p:cNvPr id="6" name="Obrázek 5" descr="IMG_47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883573"/>
            <a:ext cx="9144000" cy="1974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Kulturní hodnota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00200"/>
            <a:ext cx="8514528" cy="5257800"/>
          </a:xfrm>
        </p:spPr>
        <p:txBody>
          <a:bodyPr>
            <a:normAutofit/>
          </a:bodyPr>
          <a:lstStyle/>
          <a:p>
            <a:r>
              <a:rPr lang="cs-CZ" dirty="0" smtClean="0"/>
              <a:t>Kromě ekologického významu má medvěd andský </a:t>
            </a:r>
            <a:r>
              <a:rPr lang="cs-CZ" b="1" dirty="0" smtClean="0"/>
              <a:t>hluboko zakořeněnou kulturní hodnotu </a:t>
            </a:r>
            <a:r>
              <a:rPr lang="cs-CZ" dirty="0" smtClean="0"/>
              <a:t>v Andách a Amazonii</a:t>
            </a:r>
          </a:p>
          <a:p>
            <a:r>
              <a:rPr lang="cs-CZ" dirty="0" smtClean="0"/>
              <a:t>V Andách byl tento druh nazýván </a:t>
            </a:r>
            <a:r>
              <a:rPr lang="cs-CZ" b="1" dirty="0" err="1" smtClean="0"/>
              <a:t>Ukuku</a:t>
            </a:r>
            <a:r>
              <a:rPr lang="cs-CZ" dirty="0" smtClean="0"/>
              <a:t> - prostředník mezi stádii života, mezi světem živých a mrtvých, mezi přírodou a kulturou nebo mezi životem a smrtí</a:t>
            </a:r>
          </a:p>
          <a:p>
            <a:r>
              <a:rPr lang="cs-CZ" b="1" dirty="0" smtClean="0"/>
              <a:t>Jeden z nejúžasnějších obřadů andského kulturního dědictví</a:t>
            </a:r>
            <a:r>
              <a:rPr lang="cs-CZ" dirty="0" smtClean="0"/>
              <a:t>, </a:t>
            </a:r>
            <a:r>
              <a:rPr lang="cs-CZ" dirty="0" err="1" smtClean="0"/>
              <a:t>Qoyllur</a:t>
            </a:r>
            <a:r>
              <a:rPr lang="cs-CZ" dirty="0" smtClean="0"/>
              <a:t> Rit'i, má jako svého protagonistu právě „humanizovaného“ medvěda = </a:t>
            </a:r>
            <a:r>
              <a:rPr lang="cs-CZ" dirty="0" err="1" smtClean="0"/>
              <a:t>Ukuku</a:t>
            </a:r>
            <a:endParaRPr lang="cs-CZ" dirty="0" smtClean="0"/>
          </a:p>
        </p:txBody>
      </p:sp>
      <p:pic>
        <p:nvPicPr>
          <p:cNvPr id="6" name="Picture 2" descr="https://www.ancient.eu/img/r/p/500x600/3557.png?v=1485681247"/>
          <p:cNvPicPr>
            <a:picLocks noChangeAspect="1" noChangeArrowheads="1"/>
          </p:cNvPicPr>
          <p:nvPr/>
        </p:nvPicPr>
        <p:blipFill>
          <a:blip r:embed="rId2" cstate="print"/>
          <a:srcRect t="43839" b="48515"/>
          <a:stretch>
            <a:fillRect/>
          </a:stretch>
        </p:blipFill>
        <p:spPr bwMode="auto">
          <a:xfrm>
            <a:off x="-252536" y="5993904"/>
            <a:ext cx="9577064" cy="864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Kulturní hodnota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 příchodem Evropanů byly populární mýty a tradice smíchány z dalšími kulturami, to se stalo i s mýty o medvědech</a:t>
            </a:r>
          </a:p>
          <a:p>
            <a:r>
              <a:rPr lang="cs-CZ" dirty="0" smtClean="0"/>
              <a:t>V novějších záznamech nalezneme informaci o „</a:t>
            </a:r>
            <a:r>
              <a:rPr lang="cs-CZ" b="1" dirty="0" err="1" smtClean="0"/>
              <a:t>Ukumari</a:t>
            </a:r>
            <a:r>
              <a:rPr lang="cs-CZ" dirty="0" smtClean="0"/>
              <a:t>“ mystickém stvoření - bytost napůl medvěd a napůl muž. Tvor obávaný a zároveň obdivovaný</a:t>
            </a:r>
          </a:p>
          <a:p>
            <a:r>
              <a:rPr lang="cs-CZ" dirty="0" smtClean="0"/>
              <a:t>Jiná etnika žijící u pohoří And říkají medvědům brýlatým </a:t>
            </a:r>
            <a:r>
              <a:rPr lang="cs-CZ" b="1" dirty="0" err="1" smtClean="0"/>
              <a:t>Maeni</a:t>
            </a:r>
            <a:r>
              <a:rPr lang="cs-CZ" b="1" dirty="0" smtClean="0"/>
              <a:t>, nejvyšší tvůrce života</a:t>
            </a:r>
          </a:p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2" descr="https://www.ancient.eu/img/r/p/500x600/3557.png?v=1485681247"/>
          <p:cNvPicPr>
            <a:picLocks noChangeAspect="1" noChangeArrowheads="1"/>
          </p:cNvPicPr>
          <p:nvPr/>
        </p:nvPicPr>
        <p:blipFill>
          <a:blip r:embed="rId2" cstate="print"/>
          <a:srcRect t="43839" b="48515"/>
          <a:stretch>
            <a:fillRect/>
          </a:stretch>
        </p:blipFill>
        <p:spPr bwMode="auto">
          <a:xfrm>
            <a:off x="-252536" y="5993904"/>
            <a:ext cx="9577064" cy="864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Kulturní hodnota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1916832"/>
            <a:ext cx="8153400" cy="4526280"/>
          </a:xfrm>
        </p:spPr>
        <p:txBody>
          <a:bodyPr/>
          <a:lstStyle/>
          <a:p>
            <a:r>
              <a:rPr lang="cs-CZ" dirty="0" smtClean="0">
                <a:hlinkClick r:id="rId2"/>
              </a:rPr>
              <a:t>https://www.youtube.com/watch?v=HtHvU0laIAY</a:t>
            </a:r>
            <a:endParaRPr lang="cs-CZ" dirty="0" smtClean="0"/>
          </a:p>
          <a:p>
            <a:pPr>
              <a:buNone/>
            </a:pPr>
            <a:r>
              <a:rPr lang="cs-CZ" dirty="0" err="1" smtClean="0"/>
              <a:t>Qoyllur</a:t>
            </a:r>
            <a:r>
              <a:rPr lang="cs-CZ" dirty="0" smtClean="0"/>
              <a:t> Rit'i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>
                <a:hlinkClick r:id="rId3"/>
              </a:rPr>
              <a:t>https://www.youtube.com/watch?v=Rck-SQDKxF8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UKUKU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Ochrana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628800"/>
            <a:ext cx="8153400" cy="4526280"/>
          </a:xfrm>
        </p:spPr>
        <p:txBody>
          <a:bodyPr/>
          <a:lstStyle/>
          <a:p>
            <a:r>
              <a:rPr lang="cs-CZ" dirty="0" smtClean="0"/>
              <a:t>Medvěd </a:t>
            </a:r>
            <a:r>
              <a:rPr lang="cs-CZ" dirty="0" err="1" smtClean="0"/>
              <a:t>b</a:t>
            </a:r>
            <a:r>
              <a:rPr lang="cs-CZ" dirty="0" smtClean="0"/>
              <a:t>. je záhadná postava </a:t>
            </a:r>
            <a:r>
              <a:rPr lang="cs-CZ" dirty="0" err="1" smtClean="0"/>
              <a:t>mýtických</a:t>
            </a:r>
            <a:r>
              <a:rPr lang="cs-CZ" dirty="0" smtClean="0"/>
              <a:t> příběhů mlžných lesů a přilehlých andských </a:t>
            </a:r>
            <a:r>
              <a:rPr lang="cs-CZ" dirty="0" err="1" smtClean="0"/>
              <a:t>páramo</a:t>
            </a:r>
            <a:r>
              <a:rPr lang="cs-CZ" dirty="0" smtClean="0"/>
              <a:t>. </a:t>
            </a:r>
          </a:p>
          <a:p>
            <a:r>
              <a:rPr lang="cs-CZ" b="1" dirty="0" smtClean="0"/>
              <a:t>Ztráta stanovišť a konflikty s lidmi a </a:t>
            </a:r>
            <a:r>
              <a:rPr lang="cs-CZ" b="1" dirty="0" err="1" smtClean="0"/>
              <a:t>hosp</a:t>
            </a:r>
            <a:r>
              <a:rPr lang="cs-CZ" b="1" dirty="0" smtClean="0"/>
              <a:t>. zvířaty přináší nová nebezpečí</a:t>
            </a:r>
          </a:p>
          <a:p>
            <a:r>
              <a:rPr lang="cs-CZ" b="1" dirty="0" smtClean="0"/>
              <a:t>Pytláctví – obchod s ohroženými druhy, „</a:t>
            </a:r>
            <a:r>
              <a:rPr lang="cs-CZ" b="1" dirty="0" err="1" smtClean="0"/>
              <a:t>pet</a:t>
            </a:r>
            <a:r>
              <a:rPr lang="cs-CZ" b="1" dirty="0" smtClean="0"/>
              <a:t> </a:t>
            </a:r>
            <a:r>
              <a:rPr lang="cs-CZ" b="1" dirty="0" err="1" smtClean="0"/>
              <a:t>trade</a:t>
            </a:r>
            <a:r>
              <a:rPr lang="cs-CZ" b="1" dirty="0" smtClean="0"/>
              <a:t>“, strach ze ztráty dobytka a plodin</a:t>
            </a:r>
          </a:p>
          <a:p>
            <a:r>
              <a:rPr lang="cs-CZ" dirty="0" smtClean="0"/>
              <a:t>Medvědi </a:t>
            </a:r>
            <a:r>
              <a:rPr lang="cs-CZ" dirty="0" err="1" smtClean="0"/>
              <a:t>b</a:t>
            </a:r>
            <a:r>
              <a:rPr lang="cs-CZ" dirty="0" smtClean="0"/>
              <a:t>. nenapadají primitivní druhy skotu</a:t>
            </a:r>
          </a:p>
          <a:p>
            <a:endParaRPr lang="cs-CZ" dirty="0"/>
          </a:p>
        </p:txBody>
      </p:sp>
      <p:pic>
        <p:nvPicPr>
          <p:cNvPr id="84996" name="Picture 4" descr="https://www.stand.earth/sites/stand/files/amazon-rainforest.jpg"/>
          <p:cNvPicPr>
            <a:picLocks noChangeAspect="1" noChangeArrowheads="1"/>
          </p:cNvPicPr>
          <p:nvPr/>
        </p:nvPicPr>
        <p:blipFill>
          <a:blip r:embed="rId2" cstate="print"/>
          <a:srcRect l="8342" t="37838" r="18635" b="44703"/>
          <a:stretch>
            <a:fillRect/>
          </a:stretch>
        </p:blipFill>
        <p:spPr bwMode="auto">
          <a:xfrm>
            <a:off x="0" y="5462464"/>
            <a:ext cx="9144000" cy="1395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Ochrana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Ke střetům mezi lidmi a medvědy andskými  dochází hlavně v andské oblasti, kde medvědi způsobují </a:t>
            </a:r>
            <a:r>
              <a:rPr lang="cs-CZ" b="1" dirty="0" smtClean="0"/>
              <a:t>škody na skotu a plodinách, zejména na kukuřici</a:t>
            </a:r>
          </a:p>
          <a:p>
            <a:r>
              <a:rPr lang="cs-CZ" dirty="0" smtClean="0"/>
              <a:t>V posledním desetiletí přibývá konfliktů mezi medvědy a lidmi</a:t>
            </a:r>
            <a:endParaRPr lang="cs-CZ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 l="1107" t="56719" r="33315" b="15719"/>
          <a:stretch>
            <a:fillRect/>
          </a:stretch>
        </p:blipFill>
        <p:spPr bwMode="auto">
          <a:xfrm>
            <a:off x="323528" y="4581128"/>
            <a:ext cx="85324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Ochrana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Hlavní příčiny konfliktů a ohrožení jsou:</a:t>
            </a:r>
          </a:p>
          <a:p>
            <a:r>
              <a:rPr lang="cs-CZ" dirty="0" smtClean="0"/>
              <a:t>1) </a:t>
            </a:r>
            <a:r>
              <a:rPr lang="cs-CZ" b="1" dirty="0" smtClean="0"/>
              <a:t>Rozšíření zemědělské činnosti </a:t>
            </a:r>
            <a:r>
              <a:rPr lang="cs-CZ" dirty="0" smtClean="0"/>
              <a:t>do oblastí, které jsou přirozeným prostředí medvěda brýlatého</a:t>
            </a:r>
          </a:p>
          <a:p>
            <a:r>
              <a:rPr lang="cs-CZ" dirty="0" smtClean="0"/>
              <a:t>2) </a:t>
            </a:r>
            <a:r>
              <a:rPr lang="cs-CZ" b="1" dirty="0" smtClean="0"/>
              <a:t>Zmenšení, fragmentaci a izolaci stanovišť </a:t>
            </a:r>
            <a:r>
              <a:rPr lang="cs-CZ" dirty="0" smtClean="0"/>
              <a:t>a následné hledání zdrojů medvědy v oblastech mimo jejich přirozený habitat</a:t>
            </a:r>
          </a:p>
          <a:p>
            <a:r>
              <a:rPr lang="cs-CZ" dirty="0" smtClean="0"/>
              <a:t>3) Chov zvířat, </a:t>
            </a:r>
            <a:r>
              <a:rPr lang="cs-CZ" b="1" dirty="0" smtClean="0"/>
              <a:t>která jsou snadným cílem medvěda nebo přítomnost atraktantů pro medvědy - kukuřice</a:t>
            </a:r>
          </a:p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Ochrana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370100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Medvědi brýlatí potřebují velké plochy, které zahrnují různé ekosystémy – ochrana je komplikovaná</a:t>
            </a:r>
          </a:p>
          <a:p>
            <a:r>
              <a:rPr lang="cs-CZ" dirty="0" smtClean="0"/>
              <a:t>Existuje mnoho důvodů, proč by měl být medvěd andský chráněn</a:t>
            </a:r>
          </a:p>
          <a:p>
            <a:r>
              <a:rPr lang="cs-CZ" dirty="0" smtClean="0"/>
              <a:t>Výrazný úbytek stanovišť - přežití pouze prostřednictvím integrálních programů ochrany:</a:t>
            </a:r>
          </a:p>
          <a:p>
            <a:r>
              <a:rPr lang="cs-CZ" b="1" dirty="0" smtClean="0"/>
              <a:t>Potřeba dalšího výzkumu tohoto druhu, záchrany a rehabilitace zraněných jedinců a projekty udržitelného rozvoje se začleněním komunit, které žijí v blízkosti medvěda </a:t>
            </a:r>
            <a:r>
              <a:rPr lang="cs-CZ" b="1" dirty="0" err="1" smtClean="0"/>
              <a:t>b</a:t>
            </a:r>
            <a:r>
              <a:rPr lang="cs-CZ" b="1" dirty="0" smtClean="0"/>
              <a:t>.</a:t>
            </a:r>
            <a:endParaRPr lang="cs-CZ" b="1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4" descr="https://www.stand.earth/sites/stand/files/amazon-rainforest.jpg"/>
          <p:cNvPicPr>
            <a:picLocks noChangeAspect="1" noChangeArrowheads="1"/>
          </p:cNvPicPr>
          <p:nvPr/>
        </p:nvPicPr>
        <p:blipFill>
          <a:blip r:embed="rId2" cstate="print"/>
          <a:srcRect l="8342" t="37838" r="18635" b="44703"/>
          <a:stretch>
            <a:fillRect/>
          </a:stretch>
        </p:blipFill>
        <p:spPr bwMode="auto">
          <a:xfrm>
            <a:off x="0" y="5462464"/>
            <a:ext cx="9144000" cy="1395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poster GBCC final - kopie.jpg"/>
          <p:cNvPicPr>
            <a:picLocks noChangeAspect="1"/>
          </p:cNvPicPr>
          <p:nvPr/>
        </p:nvPicPr>
        <p:blipFill>
          <a:blip r:embed="rId2" cstate="print"/>
          <a:srcRect b="46779"/>
          <a:stretch>
            <a:fillRect/>
          </a:stretch>
        </p:blipFill>
        <p:spPr>
          <a:xfrm>
            <a:off x="323528" y="188639"/>
            <a:ext cx="8568952" cy="645014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Výzkum</a:t>
            </a:r>
            <a:endParaRPr lang="en-GB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12648" y="1600200"/>
            <a:ext cx="8531352" cy="5257800"/>
          </a:xfrm>
        </p:spPr>
        <p:txBody>
          <a:bodyPr>
            <a:normAutofit fontScale="92500"/>
          </a:bodyPr>
          <a:lstStyle/>
          <a:p>
            <a:r>
              <a:rPr lang="en-US" sz="3900" dirty="0" smtClean="0"/>
              <a:t>Transference feeding </a:t>
            </a:r>
            <a:r>
              <a:rPr lang="en-US" sz="3900" dirty="0" err="1" smtClean="0"/>
              <a:t>behaviour</a:t>
            </a:r>
            <a:r>
              <a:rPr lang="en-US" sz="3900" dirty="0" smtClean="0"/>
              <a:t> </a:t>
            </a:r>
            <a:r>
              <a:rPr lang="cs-CZ" sz="2600" dirty="0" smtClean="0"/>
              <a:t>(přechod mezi </a:t>
            </a:r>
            <a:r>
              <a:rPr lang="cs-CZ" sz="2600" dirty="0" err="1" smtClean="0"/>
              <a:t>páramo</a:t>
            </a:r>
            <a:r>
              <a:rPr lang="cs-CZ" sz="2600" dirty="0" smtClean="0"/>
              <a:t> a lesem)</a:t>
            </a:r>
          </a:p>
          <a:p>
            <a:r>
              <a:rPr lang="cs-CZ" sz="3900" dirty="0" smtClean="0"/>
              <a:t>Konflikty s farmáři</a:t>
            </a:r>
            <a:endParaRPr lang="en-US" sz="3900" dirty="0" smtClean="0"/>
          </a:p>
          <a:p>
            <a:r>
              <a:rPr lang="cs-CZ" sz="3900" dirty="0" smtClean="0"/>
              <a:t>Množství a kvalita potravy – vliv na aktivitu</a:t>
            </a:r>
            <a:endParaRPr lang="en-US" sz="3900" dirty="0" smtClean="0"/>
          </a:p>
          <a:p>
            <a:endParaRPr lang="en-US" dirty="0" smtClean="0"/>
          </a:p>
          <a:p>
            <a:endParaRPr lang="cs-CZ" dirty="0" smtClean="0"/>
          </a:p>
          <a:p>
            <a:endParaRPr lang="cs-CZ" dirty="0" smtClean="0"/>
          </a:p>
          <a:p>
            <a:pPr algn="r"/>
            <a:endParaRPr lang="cs-CZ" sz="1400" dirty="0" smtClean="0"/>
          </a:p>
          <a:p>
            <a:pPr algn="r"/>
            <a:endParaRPr lang="cs-CZ" sz="1400" dirty="0" smtClean="0"/>
          </a:p>
          <a:p>
            <a:pPr algn="r">
              <a:buNone/>
            </a:pPr>
            <a:endParaRPr lang="cs-CZ" sz="1400" dirty="0" smtClean="0"/>
          </a:p>
          <a:p>
            <a:pPr algn="r">
              <a:buNone/>
            </a:pPr>
            <a:r>
              <a:rPr lang="cs-CZ" sz="1400" dirty="0" smtClean="0"/>
              <a:t>(</a:t>
            </a:r>
            <a:r>
              <a:rPr lang="en-US" sz="1400" dirty="0" smtClean="0"/>
              <a:t>IUCN Red List of Threatened Species</a:t>
            </a:r>
            <a:r>
              <a:rPr lang="cs-CZ" sz="1400" dirty="0" smtClean="0"/>
              <a:t> 2015)</a:t>
            </a:r>
          </a:p>
          <a:p>
            <a:pPr algn="r">
              <a:buNone/>
            </a:pPr>
            <a:r>
              <a:rPr lang="cs-CZ" sz="1400" dirty="0" smtClean="0"/>
              <a:t>(</a:t>
            </a:r>
            <a:r>
              <a:rPr lang="cs-CZ" sz="1400" dirty="0" err="1" smtClean="0"/>
              <a:t>Kattan</a:t>
            </a:r>
            <a:r>
              <a:rPr lang="cs-CZ" sz="1400" dirty="0" smtClean="0"/>
              <a:t> </a:t>
            </a:r>
            <a:r>
              <a:rPr lang="cs-CZ" sz="1400" dirty="0" err="1" smtClean="0"/>
              <a:t>et</a:t>
            </a:r>
            <a:r>
              <a:rPr lang="cs-CZ" sz="1400" dirty="0" smtClean="0"/>
              <a:t> </a:t>
            </a:r>
            <a:r>
              <a:rPr lang="cs-CZ" sz="1400" dirty="0" err="1" smtClean="0"/>
              <a:t>al</a:t>
            </a:r>
            <a:r>
              <a:rPr lang="cs-CZ" sz="1400" dirty="0" smtClean="0"/>
              <a:t>. 2004)</a:t>
            </a:r>
          </a:p>
          <a:p>
            <a:endParaRPr lang="en-US" dirty="0" smtClean="0"/>
          </a:p>
          <a:p>
            <a:endParaRPr lang="cs-CZ" dirty="0"/>
          </a:p>
        </p:txBody>
      </p:sp>
      <p:sp>
        <p:nvSpPr>
          <p:cNvPr id="4" name="Zástupný symbol pro obsah 6"/>
          <p:cNvSpPr txBox="1">
            <a:spLocks/>
          </p:cNvSpPr>
          <p:nvPr/>
        </p:nvSpPr>
        <p:spPr>
          <a:xfrm>
            <a:off x="0" y="404664"/>
            <a:ext cx="8676456" cy="69127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cs-CZ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obsah 6"/>
          <p:cNvSpPr txBox="1">
            <a:spLocks/>
          </p:cNvSpPr>
          <p:nvPr/>
        </p:nvSpPr>
        <p:spPr>
          <a:xfrm>
            <a:off x="3635896" y="404664"/>
            <a:ext cx="4446640" cy="13799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cs-CZ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Obrázek 7" descr="IMG_4669.JPG"/>
          <p:cNvPicPr>
            <a:picLocks noChangeAspect="1"/>
          </p:cNvPicPr>
          <p:nvPr/>
        </p:nvPicPr>
        <p:blipFill>
          <a:blip r:embed="rId2" cstate="print"/>
          <a:srcRect t="18500" b="44351"/>
          <a:stretch>
            <a:fillRect/>
          </a:stretch>
        </p:blipFill>
        <p:spPr>
          <a:xfrm>
            <a:off x="0" y="4310336"/>
            <a:ext cx="9144000" cy="2547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Medvědi (medvědovití)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Řád	 šelmy (</a:t>
            </a:r>
            <a:r>
              <a:rPr lang="cs-CZ" dirty="0" err="1" smtClean="0"/>
              <a:t>Carnivora</a:t>
            </a:r>
            <a:r>
              <a:rPr lang="cs-CZ" dirty="0" smtClean="0"/>
              <a:t>), </a:t>
            </a:r>
            <a:r>
              <a:rPr lang="cs-CZ" dirty="0" err="1" smtClean="0"/>
              <a:t>podř</a:t>
            </a:r>
            <a:r>
              <a:rPr lang="cs-CZ" dirty="0" smtClean="0"/>
              <a:t>. </a:t>
            </a:r>
            <a:r>
              <a:rPr lang="cs-CZ" b="1" dirty="0" err="1" smtClean="0"/>
              <a:t>psotvární</a:t>
            </a:r>
            <a:r>
              <a:rPr lang="cs-CZ" b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Caniformia</a:t>
            </a:r>
            <a:r>
              <a:rPr lang="cs-CZ" dirty="0" smtClean="0"/>
              <a:t>), čeleď </a:t>
            </a:r>
            <a:r>
              <a:rPr lang="cs-CZ" b="1" dirty="0" smtClean="0"/>
              <a:t>medvědovití</a:t>
            </a:r>
            <a:r>
              <a:rPr lang="cs-CZ" dirty="0" smtClean="0"/>
              <a:t> (</a:t>
            </a:r>
            <a:r>
              <a:rPr lang="cs-CZ" dirty="0" err="1" smtClean="0"/>
              <a:t>Ursidae</a:t>
            </a:r>
            <a:r>
              <a:rPr lang="cs-CZ" dirty="0" smtClean="0"/>
              <a:t>)</a:t>
            </a:r>
          </a:p>
          <a:p>
            <a:r>
              <a:rPr lang="cs-CZ" dirty="0" smtClean="0"/>
              <a:t>Všežravci - maso </a:t>
            </a:r>
            <a:r>
              <a:rPr lang="cs-CZ" dirty="0" smtClean="0"/>
              <a:t>(včetně ryb, měkkýšů, členovců, kroužkovců, příp. zdechlin) a rostliny a jejich části (kořeny, </a:t>
            </a:r>
            <a:r>
              <a:rPr lang="cs-CZ" dirty="0" smtClean="0"/>
              <a:t>bobule)</a:t>
            </a:r>
          </a:p>
          <a:p>
            <a:r>
              <a:rPr lang="cs-CZ" dirty="0" smtClean="0"/>
              <a:t>Výhradně maso = medvěd lední</a:t>
            </a:r>
          </a:p>
          <a:p>
            <a:r>
              <a:rPr lang="cs-CZ" dirty="0" smtClean="0"/>
              <a:t>Téměř výlučně </a:t>
            </a:r>
            <a:r>
              <a:rPr lang="cs-CZ" dirty="0" smtClean="0"/>
              <a:t>býložravec a potravní specialista </a:t>
            </a:r>
            <a:r>
              <a:rPr lang="cs-CZ" dirty="0" smtClean="0"/>
              <a:t>= panda velká </a:t>
            </a:r>
          </a:p>
          <a:p>
            <a:r>
              <a:rPr lang="cs-CZ" dirty="0" smtClean="0"/>
              <a:t>Potrava především </a:t>
            </a:r>
            <a:r>
              <a:rPr lang="cs-CZ" dirty="0" smtClean="0"/>
              <a:t>ve dne </a:t>
            </a:r>
            <a:r>
              <a:rPr lang="cs-CZ" dirty="0" smtClean="0"/>
              <a:t>(kromě medvěda malajského) </a:t>
            </a:r>
          </a:p>
          <a:p>
            <a:r>
              <a:rPr lang="cs-CZ" dirty="0" smtClean="0"/>
              <a:t>Rostlinná strava více </a:t>
            </a:r>
            <a:r>
              <a:rPr lang="cs-CZ" dirty="0" smtClean="0"/>
              <a:t>než ostatní </a:t>
            </a:r>
            <a:r>
              <a:rPr lang="cs-CZ" dirty="0" smtClean="0"/>
              <a:t>šelmy = tráví </a:t>
            </a:r>
            <a:r>
              <a:rPr lang="cs-CZ" dirty="0" smtClean="0"/>
              <a:t>mnohem více času </a:t>
            </a:r>
            <a:r>
              <a:rPr lang="cs-CZ" dirty="0" smtClean="0"/>
              <a:t>krmením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IMG_4775.JPG"/>
          <p:cNvPicPr>
            <a:picLocks noChangeAspect="1"/>
          </p:cNvPicPr>
          <p:nvPr/>
        </p:nvPicPr>
        <p:blipFill>
          <a:blip r:embed="rId3" cstate="print"/>
          <a:srcRect t="40949" b="31100"/>
          <a:stretch>
            <a:fillRect/>
          </a:stretch>
        </p:blipFill>
        <p:spPr>
          <a:xfrm>
            <a:off x="0" y="4941168"/>
            <a:ext cx="9144000" cy="1916832"/>
          </a:xfrm>
          <a:prstGeom prst="rect">
            <a:avLst/>
          </a:prstGeom>
        </p:spPr>
      </p:pic>
      <p:pic>
        <p:nvPicPr>
          <p:cNvPr id="8" name="Obrázek 7" descr="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32656"/>
            <a:ext cx="8420224" cy="3888432"/>
          </a:xfrm>
          <a:prstGeom prst="rect">
            <a:avLst/>
          </a:prstGeom>
        </p:spPr>
      </p:pic>
      <p:pic>
        <p:nvPicPr>
          <p:cNvPr id="9" name="Obrázek 8" descr="IMG_4650.JPG"/>
          <p:cNvPicPr>
            <a:picLocks noChangeAspect="1"/>
          </p:cNvPicPr>
          <p:nvPr/>
        </p:nvPicPr>
        <p:blipFill>
          <a:blip r:embed="rId5" cstate="print"/>
          <a:srcRect r="53150" b="72050"/>
          <a:stretch>
            <a:fillRect/>
          </a:stretch>
        </p:blipFill>
        <p:spPr>
          <a:xfrm>
            <a:off x="0" y="4941168"/>
            <a:ext cx="4283968" cy="1916832"/>
          </a:xfrm>
          <a:prstGeom prst="rect">
            <a:avLst/>
          </a:prstGeom>
        </p:spPr>
      </p:pic>
      <p:pic>
        <p:nvPicPr>
          <p:cNvPr id="4101" name="Picture 2" descr="http://blogs.sandiegozoo.org/files/2010/01/andean_bear_footprint.jpg"/>
          <p:cNvPicPr>
            <a:picLocks noChangeAspect="1" noChangeArrowheads="1"/>
          </p:cNvPicPr>
          <p:nvPr/>
        </p:nvPicPr>
        <p:blipFill>
          <a:blip r:embed="rId6" cstate="print"/>
          <a:srcRect t="4259"/>
          <a:stretch>
            <a:fillRect/>
          </a:stretch>
        </p:blipFill>
        <p:spPr bwMode="auto">
          <a:xfrm>
            <a:off x="3203848" y="3861048"/>
            <a:ext cx="2254250" cy="161867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3"/>
          <p:cNvSpPr/>
          <p:nvPr/>
        </p:nvSpPr>
        <p:spPr>
          <a:xfrm>
            <a:off x="288032" y="2060848"/>
            <a:ext cx="2520280" cy="172819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cs-CZ" dirty="0"/>
          </a:p>
        </p:txBody>
      </p:sp>
      <p:sp>
        <p:nvSpPr>
          <p:cNvPr id="5" name="Elipsa 4"/>
          <p:cNvSpPr/>
          <p:nvPr/>
        </p:nvSpPr>
        <p:spPr>
          <a:xfrm>
            <a:off x="3347864" y="2060848"/>
            <a:ext cx="2520280" cy="172819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cs-CZ"/>
          </a:p>
        </p:txBody>
      </p:sp>
      <p:sp>
        <p:nvSpPr>
          <p:cNvPr id="6" name="Elipsa 5"/>
          <p:cNvSpPr/>
          <p:nvPr/>
        </p:nvSpPr>
        <p:spPr>
          <a:xfrm>
            <a:off x="6372200" y="2060848"/>
            <a:ext cx="2520280" cy="172819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cs-CZ"/>
          </a:p>
        </p:txBody>
      </p:sp>
      <p:sp>
        <p:nvSpPr>
          <p:cNvPr id="7" name="Zaoblený obdélník 6"/>
          <p:cNvSpPr/>
          <p:nvPr/>
        </p:nvSpPr>
        <p:spPr>
          <a:xfrm>
            <a:off x="395536" y="4365104"/>
            <a:ext cx="2304256" cy="20162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cs-CZ"/>
          </a:p>
        </p:txBody>
      </p:sp>
      <p:sp>
        <p:nvSpPr>
          <p:cNvPr id="8" name="Zaoblený obdélník 7"/>
          <p:cNvSpPr/>
          <p:nvPr/>
        </p:nvSpPr>
        <p:spPr>
          <a:xfrm>
            <a:off x="3419872" y="4365104"/>
            <a:ext cx="2304256" cy="20162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cs-CZ"/>
          </a:p>
        </p:txBody>
      </p:sp>
      <p:sp>
        <p:nvSpPr>
          <p:cNvPr id="9" name="Zaoblený obdélník 8"/>
          <p:cNvSpPr/>
          <p:nvPr/>
        </p:nvSpPr>
        <p:spPr>
          <a:xfrm>
            <a:off x="6372200" y="4365104"/>
            <a:ext cx="2304256" cy="20162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cs-CZ"/>
          </a:p>
        </p:txBody>
      </p:sp>
      <p:sp>
        <p:nvSpPr>
          <p:cNvPr id="10" name="Šipka doprava 9"/>
          <p:cNvSpPr/>
          <p:nvPr/>
        </p:nvSpPr>
        <p:spPr>
          <a:xfrm>
            <a:off x="2843808" y="2852936"/>
            <a:ext cx="504056" cy="2880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nahoru 11"/>
          <p:cNvSpPr/>
          <p:nvPr/>
        </p:nvSpPr>
        <p:spPr>
          <a:xfrm>
            <a:off x="1403648" y="3861048"/>
            <a:ext cx="216024" cy="504056"/>
          </a:xfrm>
          <a:prstGeom prst="upArrow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nahoru 12"/>
          <p:cNvSpPr/>
          <p:nvPr/>
        </p:nvSpPr>
        <p:spPr>
          <a:xfrm>
            <a:off x="7596336" y="3861048"/>
            <a:ext cx="216024" cy="504056"/>
          </a:xfrm>
          <a:prstGeom prst="upArrow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nahoru 13"/>
          <p:cNvSpPr/>
          <p:nvPr/>
        </p:nvSpPr>
        <p:spPr>
          <a:xfrm>
            <a:off x="4499992" y="3861048"/>
            <a:ext cx="216024" cy="504056"/>
          </a:xfrm>
          <a:prstGeom prst="upArrow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ahnutá šipka dolů 15"/>
          <p:cNvSpPr/>
          <p:nvPr/>
        </p:nvSpPr>
        <p:spPr>
          <a:xfrm>
            <a:off x="1403648" y="260648"/>
            <a:ext cx="6624736" cy="1728192"/>
          </a:xfrm>
          <a:prstGeom prst="curvedDownArrow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7" name="Šipka doprava 16"/>
          <p:cNvSpPr/>
          <p:nvPr/>
        </p:nvSpPr>
        <p:spPr>
          <a:xfrm>
            <a:off x="5868144" y="2852936"/>
            <a:ext cx="504056" cy="2880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Nadpis 6"/>
          <p:cNvSpPr txBox="1">
            <a:spLocks/>
          </p:cNvSpPr>
          <p:nvPr/>
        </p:nvSpPr>
        <p:spPr>
          <a:xfrm>
            <a:off x="611560" y="2492896"/>
            <a:ext cx="1944216" cy="1152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EKOLOGICKÉ FAKTORY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Nadpis 6"/>
          <p:cNvSpPr txBox="1">
            <a:spLocks/>
          </p:cNvSpPr>
          <p:nvPr/>
        </p:nvSpPr>
        <p:spPr>
          <a:xfrm>
            <a:off x="3635896" y="2492896"/>
            <a:ext cx="2088232" cy="115212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NUTRIČNÍ SLOŽENÍ BROMÉLIOVITÝCH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Nadpis 6"/>
          <p:cNvSpPr txBox="1">
            <a:spLocks/>
          </p:cNvSpPr>
          <p:nvPr/>
        </p:nvSpPr>
        <p:spPr>
          <a:xfrm>
            <a:off x="6732240" y="2492896"/>
            <a:ext cx="1944216" cy="1152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AKTIVITA MEDVĚDŮ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Nadpis 6"/>
          <p:cNvSpPr txBox="1">
            <a:spLocks/>
          </p:cNvSpPr>
          <p:nvPr/>
        </p:nvSpPr>
        <p:spPr>
          <a:xfrm>
            <a:off x="467544" y="4725144"/>
            <a:ext cx="2232248" cy="144016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Počet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     broméliovitých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Oheň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Kvetení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ekosystém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Nadpis 6"/>
          <p:cNvSpPr txBox="1">
            <a:spLocks/>
          </p:cNvSpPr>
          <p:nvPr/>
        </p:nvSpPr>
        <p:spPr>
          <a:xfrm>
            <a:off x="3491880" y="4725144"/>
            <a:ext cx="2232248" cy="144016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Protein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Tuk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Vláknina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Popeloviny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Škrob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Nadpis 6"/>
          <p:cNvSpPr txBox="1">
            <a:spLocks/>
          </p:cNvSpPr>
          <p:nvPr/>
        </p:nvSpPr>
        <p:spPr>
          <a:xfrm>
            <a:off x="6444208" y="4725144"/>
            <a:ext cx="2232248" cy="14401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Škrábance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Trus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cs-CZ" sz="2000" b="1" dirty="0" smtClean="0">
                <a:latin typeface="+mj-lt"/>
                <a:ea typeface="+mj-ea"/>
                <a:cs typeface="+mj-cs"/>
              </a:rPr>
              <a:t>Rostliny (</a:t>
            </a:r>
            <a:r>
              <a:rPr lang="cs-CZ" sz="2000" b="1" dirty="0" err="1" smtClean="0">
                <a:latin typeface="+mj-lt"/>
                <a:ea typeface="+mj-ea"/>
                <a:cs typeface="+mj-cs"/>
              </a:rPr>
              <a:t>okous</a:t>
            </a:r>
            <a:r>
              <a:rPr lang="cs-CZ" sz="2000" b="1" dirty="0" smtClean="0">
                <a:latin typeface="+mj-lt"/>
                <a:ea typeface="+mj-ea"/>
                <a:cs typeface="+mj-cs"/>
              </a:rPr>
              <a:t>.)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Stopy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Metodika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 descr="aqui-estoy-300x29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268760"/>
            <a:ext cx="4741118" cy="4709511"/>
          </a:xfrm>
          <a:prstGeom prst="rect">
            <a:avLst/>
          </a:prstGeom>
        </p:spPr>
      </p:pic>
      <p:sp>
        <p:nvSpPr>
          <p:cNvPr id="10" name="Nadpis 6"/>
          <p:cNvSpPr txBox="1">
            <a:spLocks/>
          </p:cNvSpPr>
          <p:nvPr/>
        </p:nvSpPr>
        <p:spPr>
          <a:xfrm>
            <a:off x="4139952" y="5157192"/>
            <a:ext cx="2664296" cy="75212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©</a:t>
            </a:r>
            <a:r>
              <a:rPr kumimoji="0" lang="cs-CZ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osoandino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 descr="Mapof_studysite_Statemen_terrain_US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9048" y="187155"/>
            <a:ext cx="9433048" cy="6670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" descr="Podocarpus_print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0"/>
            <a:ext cx="9577388" cy="662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/>
              <a:t>Metodika – sběr dat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Aktivita medvědů ve dvou ekosystémech: </a:t>
            </a:r>
            <a:r>
              <a:rPr lang="cs-CZ" dirty="0" err="1" smtClean="0"/>
              <a:t>páramo</a:t>
            </a:r>
            <a:r>
              <a:rPr lang="cs-CZ" dirty="0" smtClean="0"/>
              <a:t> a les</a:t>
            </a:r>
            <a:endParaRPr lang="en-US" dirty="0" smtClean="0"/>
          </a:p>
          <a:p>
            <a:pPr lvl="1"/>
            <a:r>
              <a:rPr lang="cs-CZ" dirty="0" smtClean="0"/>
              <a:t>Pět parcel ve třech různých lokalitách v </a:t>
            </a:r>
            <a:r>
              <a:rPr lang="cs-CZ" dirty="0" err="1" smtClean="0"/>
              <a:t>páramo</a:t>
            </a:r>
            <a:r>
              <a:rPr lang="cs-CZ" dirty="0" smtClean="0"/>
              <a:t> a třech lokalitách v lese</a:t>
            </a:r>
            <a:endParaRPr lang="en-US" dirty="0" smtClean="0"/>
          </a:p>
          <a:p>
            <a:pPr lvl="1"/>
            <a:r>
              <a:rPr lang="cs-CZ" dirty="0" smtClean="0"/>
              <a:t>Sběr trusu</a:t>
            </a:r>
            <a:endParaRPr lang="en-US" dirty="0" smtClean="0"/>
          </a:p>
          <a:p>
            <a:pPr lvl="1"/>
            <a:r>
              <a:rPr lang="en-US" dirty="0" smtClean="0"/>
              <a:t>GPS</a:t>
            </a:r>
            <a:r>
              <a:rPr lang="cs-CZ" dirty="0" smtClean="0"/>
              <a:t> lokalit i parcel</a:t>
            </a:r>
          </a:p>
          <a:p>
            <a:pPr lvl="1"/>
            <a:r>
              <a:rPr lang="cs-CZ" dirty="0" smtClean="0"/>
              <a:t>Počty a sběr </a:t>
            </a:r>
          </a:p>
          <a:p>
            <a:pPr lvl="1">
              <a:buNone/>
            </a:pPr>
            <a:r>
              <a:rPr lang="cs-CZ" dirty="0" smtClean="0"/>
              <a:t>   broméliovitých</a:t>
            </a:r>
          </a:p>
          <a:p>
            <a:pPr lvl="1"/>
            <a:endParaRPr lang="en-US" dirty="0" smtClean="0"/>
          </a:p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4" descr="19225864_1404249473034541_4903907386083376996_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Obrázek 5" descr="19248049_1404249779701177_4885923229858648870_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Obrázek 3" descr="IMG_475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/>
              <a:t>Metodika – sběr dat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628800"/>
            <a:ext cx="4392488" cy="5229200"/>
          </a:xfrm>
        </p:spPr>
        <p:txBody>
          <a:bodyPr>
            <a:normAutofit/>
          </a:bodyPr>
          <a:lstStyle/>
          <a:p>
            <a:r>
              <a:rPr lang="cs-CZ" b="1" dirty="0" smtClean="0"/>
              <a:t>Nutriční složení </a:t>
            </a:r>
            <a:r>
              <a:rPr lang="cs-CZ" dirty="0" smtClean="0"/>
              <a:t>(</a:t>
            </a:r>
            <a:r>
              <a:rPr lang="en-US" dirty="0" smtClean="0"/>
              <a:t>Near Infrared Spectroscopy</a:t>
            </a:r>
            <a:r>
              <a:rPr lang="cs-CZ" dirty="0" smtClean="0"/>
              <a:t>)</a:t>
            </a:r>
          </a:p>
          <a:p>
            <a:pPr lvl="1"/>
            <a:r>
              <a:rPr lang="en-US" i="1" dirty="0" err="1" smtClean="0"/>
              <a:t>Puya</a:t>
            </a:r>
            <a:r>
              <a:rPr lang="en-US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., </a:t>
            </a:r>
            <a:r>
              <a:rPr lang="en-US" i="1" dirty="0" err="1" smtClean="0"/>
              <a:t>Tillandsia</a:t>
            </a:r>
            <a:r>
              <a:rPr lang="en-US" i="1" dirty="0" smtClean="0"/>
              <a:t> </a:t>
            </a:r>
            <a:r>
              <a:rPr lang="en-US" dirty="0" smtClean="0"/>
              <a:t>sp.</a:t>
            </a:r>
            <a:endParaRPr lang="cs-CZ" dirty="0" smtClean="0"/>
          </a:p>
          <a:p>
            <a:pPr lvl="1"/>
            <a:r>
              <a:rPr lang="cs-CZ" dirty="0" smtClean="0"/>
              <a:t>N</a:t>
            </a:r>
            <a:r>
              <a:rPr lang="en-US" dirty="0" err="1" smtClean="0"/>
              <a:t>utrient</a:t>
            </a:r>
            <a:r>
              <a:rPr lang="cs-CZ" dirty="0" smtClean="0"/>
              <a:t>y</a:t>
            </a:r>
            <a:r>
              <a:rPr lang="en-US" dirty="0" smtClean="0"/>
              <a:t> (</a:t>
            </a:r>
            <a:r>
              <a:rPr lang="cs-CZ" dirty="0" smtClean="0"/>
              <a:t>proteiny, tuky, vláknina, popeloviny, škrob</a:t>
            </a:r>
            <a:r>
              <a:rPr lang="en-US" dirty="0" smtClean="0"/>
              <a:t>)</a:t>
            </a:r>
            <a:endParaRPr lang="cs-CZ" dirty="0" smtClean="0"/>
          </a:p>
          <a:p>
            <a:r>
              <a:rPr lang="cs-CZ" dirty="0" smtClean="0"/>
              <a:t>Procenta</a:t>
            </a:r>
            <a:r>
              <a:rPr lang="cs-CZ" b="1" dirty="0" smtClean="0"/>
              <a:t> broméliovitých </a:t>
            </a:r>
            <a:r>
              <a:rPr lang="cs-CZ" dirty="0" smtClean="0"/>
              <a:t>v </a:t>
            </a:r>
            <a:r>
              <a:rPr lang="cs-CZ" b="1" dirty="0" smtClean="0"/>
              <a:t>trusu</a:t>
            </a:r>
            <a:r>
              <a:rPr lang="cs-CZ" dirty="0" smtClean="0"/>
              <a:t> (</a:t>
            </a:r>
            <a:r>
              <a:rPr lang="cs-CZ" dirty="0" err="1" smtClean="0"/>
              <a:t>mikrohistologie</a:t>
            </a:r>
            <a:r>
              <a:rPr lang="cs-CZ" dirty="0" smtClean="0"/>
              <a:t>)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6" name="Obrázek 5" descr="19399597_1406642482795240_484854796569588175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2060848"/>
            <a:ext cx="4176464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Výsledky a diskuze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 descr="23755354_1717081305022993_2423445051232427649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09600" y="273050"/>
            <a:ext cx="8786936" cy="869950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Aktivita – les x </a:t>
            </a:r>
            <a:r>
              <a:rPr lang="cs-CZ" dirty="0" err="1" smtClean="0"/>
              <a:t>páramo</a:t>
            </a:r>
            <a:endParaRPr lang="cs-CZ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6192688" cy="477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ástupný symbol pro text 12"/>
          <p:cNvSpPr>
            <a:spLocks noGrp="1"/>
          </p:cNvSpPr>
          <p:nvPr>
            <p:ph type="body" idx="2"/>
          </p:nvPr>
        </p:nvSpPr>
        <p:spPr>
          <a:xfrm>
            <a:off x="2051720" y="6237312"/>
            <a:ext cx="5616624" cy="404664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(Mann-Whitney</a:t>
            </a:r>
            <a:r>
              <a:rPr lang="cs-CZ" sz="2000" dirty="0" smtClean="0">
                <a:solidFill>
                  <a:schemeClr val="tx1"/>
                </a:solidFill>
              </a:rPr>
              <a:t> test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smtClean="0">
                <a:solidFill>
                  <a:schemeClr val="tx1"/>
                </a:solidFill>
              </a:rPr>
              <a:t>U=12.5; N=30; p&lt;0.001)</a:t>
            </a:r>
            <a:endParaRPr lang="cs-CZ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 l="21303" t="14391" r="20033" b="15719"/>
          <a:stretch>
            <a:fillRect/>
          </a:stretch>
        </p:blipFill>
        <p:spPr bwMode="auto">
          <a:xfrm>
            <a:off x="0" y="0"/>
            <a:ext cx="763284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AutoShape 2" descr="data:image/jpeg;base64,/9j/4AAQSkZJRgABAQAAAQABAAD/2wCEAAoHCBUWFRgWFRUZGRgaGBgYGhgYGhwaGhwZGhgaGRgYGRwcIS4lHB4rIRgaJjgmKy8xNTU1GiQ7QDs0Py40NTEBDAwMEA8QGhISHjQhISQ0NDE0NDE0NDQ0MTExNDQ0MTQ0NDQ0MTQ0NDQ0MTQ0NDE0NDQ0NDQ0NDQ0NDQ0MTE0NP/AABEIAMUBAAMBIgACEQEDEQH/xAAbAAABBQEBAAAAAAAAAAAAAAAEAAECAwUGB//EADsQAAEDAgMEBwYGAgIDAQAAAAEAAhEDIQQSMQVBUWETInGBkaHRBhQykrHwQlJTweHxFWIjckOColT/xAAYAQEBAQEBAAAAAAAAAAAAAAAAAQIDBP/EACIRAQEAAgICAwEBAQEAAAAAAAABAhESIQMxQVFhEzIiBP/aAAwDAQACEQMRAD8A2QUsxCsjgCouHFexwOKii94Kk2OaNw+zi8TopbIM9rncVIPPFajtkRvTDABTlF1QbMU8b1Y3GuRjaDW7lLomlZ3F7CDGuUH4olGmiwKmpTYk0nYQ1TxUZJRGVvBO18bloUtpvV3u43gqz3g8EjUep2KhRbwT9G3gkQ4psh5ohANT5GqDmhIMCqp9GxVuAGhSLAptYOCIHeZTBFtpn8qi4hNgRxKjJRecKJcOCbFDJ/Mj8PSbFyChnMt8KqNNL2rRq5IgFBteQdFSHOCkcUd4CmjYqWHWyg7D72v8VT71yUXVxvCaptaXvb+Uqp2PqaaKt9Rp4qtzhulXRtpuwwH4lB9CfxeKG6Qp55pqm1ookaFENrvb+JCNbwkq33V+qAluOfvcFeMVI18FntwjvylWNw5GroWbIu6La8b1Zn4LMJ5+Crc8800m2i8zwQz6PBQp1BzRTYNhJT0ew7Kc2lWHCOUnYUncQrKeFeN5V2BjazgrG6WKtq0XjmqWUS4wBBQRL3ckxe7gVr0tntAvdRqYAbiQs8oumS0cQrso3MJWlhcEBc3RnRjglyJGEym5x+CAi6dGPwIqri6TPie2eEz9FKnjKbtHtnSJAPgs3JdBnMedAAqX7Oc43IWuAllTkaY42PzUxsgfmK1mtTpypqMwYDdNuaiNlM3ytMqJanKqzv8AFM4eaY7HZ9laTSpgJyqajJOx2cFUdis4nxW3CiQnKrqMN2wxucULW2M8XDvFdMVVUIhXlU4xhN2cd5PcjcNgqQ11/wBkYWlDVakWnuV5WmoOZhmjQK1tIcFl4ao9hkCWn8J+o4LSwmKzyMpEeCzZVW9GEHjGtiDCnVqFxsYb9VFtIcEgx27PuToPMK73AblpPaqi3eFrlazqK2bPaYsjGUANygx6uDlm2tHNMcEjTT5lIOUFTqXFUvwvAwdxCJLxxFlQ/FcBKnLS6RGIc2zx3j0Vj6zYJkaIKq97uzgEFXaGAue7K0Rc6kncFi+T6izEa7aJA6gB3SVnY/EVXyM3V4AkD+VMiPrPJUVX6QbTed3PVcrnb7bmMZVR5BIcOWisDWltrxxzfuiqzGGCbg/i/kErNc7K63HjKez00aWNqUwMjgBvBuPRbuztrtfDXkNfuEyHc28OzVc0HiJGk+B4hU1Gzvg6247iFrHK4+y4yu+lRc6FkbC2qHsyvd12xJO8bnIivhmPfmNRxNsrQ6AO4ayuu7rqOep8rXY0AwRaYJ4HnbTsRYahcbhoYd5hGNIhX4Sq3MUQ6FcmIVEWuTlRiE7SgcoXEvABRLysXatexHJXGbpboYaHEnxKsp0mjQK6FUbJsSIQuchxG5wv3IppQW0KcgwrEo/Dwbqw2WTsrFTa603HkVLNUl2hXdZNRume0EKvCug5Tu0V+Bc6nBVgT1XgDnwGqpD3/kPiFFEB6cIcVDvYfIphiGg6x2poDVXnMGnt7Bw8ZSFYT2IapiBmJyzmkjsFgEL76xhhxALuJFl5r/rTrrpsMes3bezena0SRlex87jlcCQeOiupVwRI0TsxNyDoRxAQY+08aWVcuXqwBG/tEKdaoMgcJv2yra9NlR+ZsW3xvDoN1Vi3gCD6R99ql1SGDs7QSBHPfuuP5QNUzII5j+CrtnVAWmR+LXgOF9E+Id1+FjAOnYCsytUJTfHPlxUy6NdxjulD1gdeHirGOmd9h4harMWU65pva8aDW0gtNiP3XZMpMOV4gixBG9cRWu0cRPguj9mMYHUMrnCWEtvrGo7f4XXx34Yyjo3xF1zO1doOpVIpkRFxNr/Qrdp1wREg7lyXtDhOjfnHwvPg7eOxbiVs4DbzH9V1ncN/dxWqzEsdo4fT6rzWplN7g6iDB7uC09nbbZZlUlrtA/8AC7/t+U+XYt6iO8sVFxhYnSgCcw7Wm6v99JEEjtgqaNiMXiYEDVcrt3HFoyt+J2/gN60cU8mcpDuzXwQOGwGd+eoRlFg03k9i6YyTtyytt06VjXt0uOHorWYhjjlMhx0nf2KBLlm7VcQAQYIIIPMLMm3S1pVwWdig+4VVDaLKjDmMOHxA/UcQh/eoEAiOeqapuH2eMjiDpcytltVrvhIPJYDsQdzh5KPvBBDg643wlx2kum6W3VDqTi8RqN6zGY1xPWeY7EazaTG/DJPEpxsXcabWBtzrvJVT8Udwn6eKyquPzak9wACgMUPyk9pTjTY52IdvcB5qio8G1/ND+9cGx99iz9t7XdSpF7WSZAG+J1ceQATSe+ir4h4ysa6SCG5jAOvxEdylUwNN7mucxrqgHVfFxzXPYTajHNcMzH1JBtIgEQCCdwlX09rua4XBLoa1usCDJ7O1ea+3p43jtruc9nUa5pIvqJvNrqeY5Mx18RPD+kIykBcGSVCs90RuWMqkizDDKHOBA1nt9bqp9W1hcnXkqQTv0k/2oOqgD9/RY21Yvwb8p7fs6bkZiXXAjXQSIjcQfsLP2ZTL3jd6TGv3qtZ+HgyeEfXTgqjHxLtdReNNyjhn6hTxTrwFRTst/DPyJquslsKpFUtOjgRHMXHlKg8nL5eapwU9I0jXMIWsOqmXp17LaWSq1gWw8AtNoIkcpQjq72iSLcwFW/aILTLM1x8OpvcAeK9NjnO1GJ2HTcSWlzOQ081mVvZ5+57XcjLT+4Wx/lx+jV+Sf3VjMe12rKg7abv2lXVZ2CwNR9MNY6m9giBPWHcd60hWJEiCpugi4sfu4Kpe0AS1IBscQ4aQQtPAsY5rSXaga2WU85hPct5uGHRMjTI0+UlXLqJiyC7t8VGeSfI78p8Cm7lpCTBWNYpdGeSbFYCdT6M8Al0Z+wggAnLD/afozwUcp4FA4Yll5hSAPBPfgmwwafuUnU5BBEg2IIsRwKkGngVTi8SKbHPcCQNw1JNmtHMkgKWtSbuo5TaOxWseX0gGNfLQ0aB7dxB5GeCH9nQDVDaz5qGQzMAGmNWAjR1tD3LQrvfVo1HFxzNIewa9ZoIIEcRIHYFg1qRydLYsc8Co0WqU3khrXgHUF28aHVeKZb29vkw4ajucTLLCP4QD6zoVuz8S6rQY913QWuPEtOUnvsVVWI+/vmFztYkDZyRpxVbaTi+5kcNyuwhzA8if4R2Goy4Aag687WTrSX209n4EMudYn+/FXYwa9m6xtGnki2MjX+xB84goLEvaRYg2PIE6dxsDBQc9XdJSa2wTvF4U2hbZUvV+ym9eeAnz+/BUVjuRmxS3M+eA+pW8J/1GMvTa95KgK8XAA7kxDOB8Qq+jHA+C9Wo5bq73x3JMcY7khnM5KJZwnzV1DYh+LcUO95KRZyKbJyTpEGWBHFaT9pscAHB4aABAiIGizjTKhYajwKtkpOnWNoDPbSFa/DNOoCva1PC4bdADtms4Qo/4xvPxWkAmITlV1ALdntCuGDbwRCcKbpoIcI3gouwg4I1OmzTO91CXugWg5irLFeSaBPpNHLmdAvKdubcfVxAAb1Q/KADHUDzDmGYktm8bxyXZ+3+x6lVjKlJzgachzRN2OjMcoBzQAZG8Fcnso0mDO8dJUJDGtgta20lxm/dxXPyZdPX/AObxy/8ASGzdrPa97jZzWy1pEAgct2rfFA+0xexz20S4CplcT+CKl8rrEObHm2Qq8Sc7mPBEOzZwLWmbC5FmgLWGz34mixoLWMLWEuM54BdlyjTQzM8lympd138s5S6+FnshtFjGZKlRliIcD1ScuVzRmAO4a71pbRIzHKQd4INjZcL0HQvex8ZmvESdXGBmHEEQugwmz6lJ3We3L1hkbpqYJ7u+6mWM97eWW+hmzqkPd/tEDn9/RdRslgAL9dw5nkuUwTgakcj/AD9Y711eDuzK3mPpJ8/uFn1F9j6FRriTm39wj+ihtoZYhkXvz7VfQw47gI89T4+aHrCDNoExbTiFcYzkwKjcpvxSNSBKhtGuAZt3cFl+9l4nvhbZHNdJJK1fZd4NZzSJDmHxaQR5SsSbIzZVfJVY/gYMcDY/VXG9pZ07l2DZ+VVjCMGimMU0iQQQdFQ/GjdfsXeWud0u92bwS9ybwVeFxIeYm/A6o8FW2wBvwqEewLXJQGLYkqWMrFPhA4p4APOCOR3ojaToCBe0uaABuldsXOvQmFOUCymQLOcO89yepXe2xvwPDuXn06ijUb+YeIUgFlVKrCDx5qhzi34XGORj6K6G4nhYoxTwJY7NyP04olu2WWDmuBtO8DwuVNUaBKaVUMQ112kEcR92UH4hNAtpTPCBOJ5qLsTKaBNRw4ri8X7JUWhz6L3h4a9xb1SHvu6dOrJ4cl0b3mdELiKvVfHxBro7YS4yxvDPLG9XTlPYvDjpqzyA4gMymBbNJMcD1Y7lY57g9siOs4OHOTfs1PcqvYTFh/SiweY0uCGlwtxEPC08dQyuEAz+/ILyZ+9Pdje6y9qbOoVCHPYC4AgXc11jMEtNx2oXE1JuLNGnYnxweKrGzJd1Y4EqracCQLCwA4Af2pi5eTHQbAOOcRvN++TC7rDgMYGjWLrgsA/rg8DIXabPqB461z+y1kzGhTf1SJ3fz+3mh8aYaYm+77++xFtpwJPCO6LLM2i/79ExYycjtl5JMfeqow48IXUDZjH0zMSZ7juXLPYWEtO4wumWNnbMu2g133ziVcGgkSbSEHQeJ7p75CJc7emPsy9Ohbj2MbAcXntBHkq/87wYPFYWYJNqN3DvXumMeblWlV2qSZDQCNL38UbhvaZ4+NjXjtyn6QfBcy544KxlzF54K8ZTddxhtv0H6uLDwcLeIkK2pjaR+Go09klcbh8AXAXIk6AacytjC4VrLZj68rrnljjPTUtWY8B3wmdFSwEAQLg7uCOdRkT6SmECIJ74hWVNN2nj22BBE23W/jmiKkFC+7a81VnewQLgaA/suLqLfTBGiGZhWySFH/It0FjvB1UTVmSAT3ps0qxADJI03+qGztdfzRZZPET4KtuFc08RwKsqaCsY5plh7f6VtHHGYeDyd6hSxVMgS1txex17lUHh0E6x4q7NDDWZxHaNFLONzvC6zauGEyDfkq69QUmF735WNEuLhpu3XTcNVoe8OmN/3ZZ219sClRe9wuBkECes6zbdpWVtH2gYMOa1F7HwWw0vykZjEkagjguQ277QVcQ1rXsYxkhxy6kwRMki1+Czcpp1w8VtlrT2WAzCNrMe0vpV3PIZpks1zewgCe9dBtDajHND2mZaHWvYgETG+Fx3sq8hz2NyuYWOc6DItqP/AL8lFznte1jGlzS0kAAk5SbaA6T5Ly5Y217cZJ3WzUq5y14MFsETyMoHaNaTyP8AC0dn7EqBp6RwYLgSZdlMkAgWkTxQOO2U9pABztnXeBvkKzDJw8ueOR9l0z8cWhb+ysVD9JBtCpbh2MomXAxoRfWIVGzKhzBwIGXSdCRuVzkxnbnju+naVXkN0+4WDj3o/D7YY8da3ndYu2mODpHWBFiFjC7XPGxkv2gQTDo3W4IKvUzX4lV4rDVGuMseN/wnebeavZszEQP+J8ai31Go717vJZcNR5sZZluqm1Inkrm4oce5E4b2erOIzjI3ebE+AOi2KHs5TaRL3O42juXmmGVdblHPMrcUXh8K95GVpykxmgwuqobOpMHUZJ3kiTxuSr2REAW4ACF6cMspO3HLGWsJuxXh0j4bXOvgtKjgGD8InjN0YaZjSyTmEizfNa5WnGQwps/LHGTP0TtMcPCR/CqyToPOVEtO4JoXPPf5KsujWFFjDvgIg02EWF+0KDcpYprtD3KNeo2LrFzzoAY5ynbUfN4PDXwssabTxIa4/cqqg0X+IGYBClWe6Os0DyUKT2iCGuB4i4TUXa5mMcwhpAPNaFDFsOtuRWVWqCLmeRB+qhmzAAEz9796mkb1YNjigaIZfLGpntm6CzuYCS8BoEnMbAC5udLKse0FB0APaBNoJAPf3qempjb6jRdUY3W3P70XG+2W2GdSk14IHXfBkS02a4jSIJjjCF9odrGqX0KbmuYYl0598zZ0C8a6RzXG4973ANeCA1sDL2mC21xosWyvR4/Hce6DeXkkDV0260xutGnotDalJw6N/wCHI1hv+IWjsvHaqsVPVDc2bgxhJ5EuAvqfBH4WiX03NcHA5gXNcDlylzS53LQTKbau/QTY1V4ecoIzA9Yboc05mg2/DF+JXY4DagpOD3kBjgM5gbzYt0iDu3ysxmEacS97KX/E1opsLZ1b8RjTW3coMs67jIJEEB776ASbRPA71i/6264yXHV+XbMxWHe4gVQXAaExum0o/BUxBgDhK81q1BYAhoGS5vm6xJjLvhunJamD2xiGhpYM9Om0Awx0QBMOI0OgBPgumN+3lz8evTuMbsllVuVw8LEd4usfEeyYbBp1CI3P6wnjxWhgdodKxjwIzAGCdOSKpPde0zzWrhMvbjMssfTm8JsLENcZLS3dczPOy26GxnZw97yYEBu4c7LQ6Vw3eI/lMce8bh4KTxRr+tOcJeFMYETcod+0SeSg/FzpM90eC6ca57GtwTBvTvpsHD75oHp3Om5VZZx3q8TYvpWtBl3cBKENYbtE2VqYtarImyOITe8HimyDcExZyV1ES6YblA1U3cptd/r9VQxqSNCmFYjn2qLzH2VHM7kmk2ZzTPwkiOX7K85YEAg8bqYpnjCRZP4lnj+tclZpf7Hw9VNmEdqC0cQbfQp+h/2Ci6md0JxhyolmXQmPH91U+i2dAOY9FWGHh5KTWHiR3K8ZE5U1TDtO/v3rJxHs/hnkucw5jrBcB2gA27lr1GcT/wDKg5jd/knGVZnlPV0yBsKh+nrG83AmxB1F9FFns7hgZDIjTrO3aan7lbTMvNSgGw/ZOOP0vPL7BDCst1W20sJ7lMMG4DwRJondCj7q7l4pxxZuWX2qa0jd5KLqLDqxp33aNfBFDDv4eag/Du+yrqJugvcaczkYDEfC2YmY0RlNmQQ0ho4AD0U2YV2shWtwjo3RxU6XdVF7vzHuAH7JulP5nffYrHYXmoOoc58lek7RLuLz5p5bve49/qolg4FOGN/tAxYz/bxUDTbxPh/KuNPh9E/R9v0+pQDARoT4FJzzxRXu/GfAKBYAbjyHqmwOKnFIvG6UVkbw8h6qt7DuaD4+qdCgv5kJdKN7j5qeQn8I8UuhPAeKohnb9yk18aR2XUjQPAeKY0iNQB9E6Qg/mB3H0UjT3h7T3+qkKY+9E2U8R99yij/c635H/K70UDgK35HfK70XbpLl/StcXFe4Vfyv+Q+in7lV/K/5D6LsklP6VeMcacHW/K75HeiQoVx/43fI5dkknOpxcYaNb9J3yO9Exw1Q60n/ACO9F2iSv9L9LxcYME/9N/yH0TOwL/03/I70XaIPF4wUywEOOd4YIiATvcSQAPM7gVP6VOLlfcqn6b/kcnGDq/kf8jvRbGD9oGuYC9rmu6IVHAARlyhxc3rGxkxN7XUR7QxJfQqNb/ydaWG7avRNAAdMuJHZ2XV/pV4sz3ev+R3yu9E7qNeI6N3yn0Wz/nGa5KkdSSWtABfoHFxEQATOnMyJg3b7ACXsezK97Seq4BrKppCoYdOUuERE62gSpz/E4sMYat+m/uY70UuhrAQKdSP+h9FuUNtB1VjMrm9IwPYHAZnCTLrOgNygG8HlNldV2s0Oc0Me6H5AWhsOqZc7mtlwuGySTAsQCTZXn+Lxc83D1N9Kp8h9FaaNT9N/yFatP2hpOLYa/K4gB+UZSCWNnWYzVGDSetpAJBmK2g1jKjiHHIQ0gNdJcQC1rbdYnM0SJEmNxU5/hxc0+hVP/heOxjlH3R++nU+R3otejt4uexgpyXtMQSCXNa4vADmDqtc3ISYIJEhSobdzdC0syuqU2PddxYx1QdRheGRLnBwBMfDxIBc6cWN7o/dSqfK70SGGqfpVPkd6LY/ytbK1wpMOaoWNDajiXNbOZ4lm4NeYMTlF7oen7SuOX/h1eGEhz4zE0xkbLLvHSGQYHUN9Yc79HEB7q860qnyu9EvdH/p1Pkd6Lp8BiHPDszcpa9zYzZrCCCTGsEWvHEo1OdNOMFCoBApP+R3ooijVH/hf8h9F2qSc/wANOL6Cp+i/5HeiZ1Cp+i/5Hei7VJOf4acMcNV/SqfIfRMMJV/SqfI70XdJK/0/Di4f3etuov72O9Ez6NX/APO/tyO9F3KSnP8ADR0kklhokkkkCSSSQJJJJAkLiMMx+XO0GCHCeIuO24HgnSQUP2VQcADTbAAaB/q2QG9kbk7tl0b9QXzHf+Igu8SAe26SSCTtnUiMpYIMSJN4ECb3tZQOzaJN6bZzF3/sYeTH/YA9onVJJAmbMotjKwCCI1tBgRwhKpsyiSSWAkwSZN4AAPbAAnWySSCf+OpWGRsDQRp1mO+rGH/1CIr0WuBa4SDqEkkA7MHTaLNA6pbaxykkkTrcmSd5UaeyqLcuVgGUAN1sBMAX3SY4TZJJBfSwrG5crQMjMrY/C0xLRy6rfBRZhWDKA0dQlzeTnTmPacxvzKSSCWGwjGTkEZjJuTJ43KISSQJJJJAkkkkCSSSQJJJJ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data:image/jpeg;base64,/9j/4AAQSkZJRgABAQAAAQABAAD/2wCEAAoHCBUWFRgWFRUZGRgaGBgYGhgYGhwaGhwZGhgaGRgYGRwcIS4lHB4rIRgaJjgmKy8xNTU1GiQ7QDs0Py40NTEBDAwMEA8QGhISHjQhISQ0NDE0NDE0NDQ0MTExNDQ0MTQ0NDQ0MTQ0NDQ0MTQ0NDE0NDQ0NDQ0NDQ0NDQ0MTE0NP/AABEIAMUBAAMBIgACEQEDEQH/xAAbAAABBQEBAAAAAAAAAAAAAAAEAAECAwUGB//EADsQAAEDAgMEBwYGAgIDAQAAAAEAAhEDIQQSMQVBUWETInGBkaHRBhQykrHwQlJTweHxFWIjckOColT/xAAYAQEBAQEBAAAAAAAAAAAAAAAAAQIDBP/EACIRAQEAAgICAwEBAQEAAAAAAAABAhESIQMxQVFhEzIiBP/aAAwDAQACEQMRAD8A2QUsxCsjgCouHFexwOKii94Kk2OaNw+zi8TopbIM9rncVIPPFajtkRvTDABTlF1QbMU8b1Y3GuRjaDW7lLomlZ3F7CDGuUH4olGmiwKmpTYk0nYQ1TxUZJRGVvBO18bloUtpvV3u43gqz3g8EjUep2KhRbwT9G3gkQ4psh5ohANT5GqDmhIMCqp9GxVuAGhSLAptYOCIHeZTBFtpn8qi4hNgRxKjJRecKJcOCbFDJ/Mj8PSbFyChnMt8KqNNL2rRq5IgFBteQdFSHOCkcUd4CmjYqWHWyg7D72v8VT71yUXVxvCaptaXvb+Uqp2PqaaKt9Rp4qtzhulXRtpuwwH4lB9CfxeKG6Qp55pqm1ookaFENrvb+JCNbwkq33V+qAluOfvcFeMVI18FntwjvylWNw5GroWbIu6La8b1Zn4LMJ5+Crc8800m2i8zwQz6PBQp1BzRTYNhJT0ew7Kc2lWHCOUnYUncQrKeFeN5V2BjazgrG6WKtq0XjmqWUS4wBBQRL3ckxe7gVr0tntAvdRqYAbiQs8oumS0cQrso3MJWlhcEBc3RnRjglyJGEym5x+CAi6dGPwIqri6TPie2eEz9FKnjKbtHtnSJAPgs3JdBnMedAAqX7Oc43IWuAllTkaY42PzUxsgfmK1mtTpypqMwYDdNuaiNlM3ytMqJanKqzv8AFM4eaY7HZ9laTSpgJyqajJOx2cFUdis4nxW3CiQnKrqMN2wxucULW2M8XDvFdMVVUIhXlU4xhN2cd5PcjcNgqQ11/wBkYWlDVakWnuV5WmoOZhmjQK1tIcFl4ao9hkCWn8J+o4LSwmKzyMpEeCzZVW9GEHjGtiDCnVqFxsYb9VFtIcEgx27PuToPMK73AblpPaqi3eFrlazqK2bPaYsjGUANygx6uDlm2tHNMcEjTT5lIOUFTqXFUvwvAwdxCJLxxFlQ/FcBKnLS6RGIc2zx3j0Vj6zYJkaIKq97uzgEFXaGAue7K0Rc6kncFi+T6izEa7aJA6gB3SVnY/EVXyM3V4AkD+VMiPrPJUVX6QbTed3PVcrnb7bmMZVR5BIcOWisDWltrxxzfuiqzGGCbg/i/kErNc7K63HjKez00aWNqUwMjgBvBuPRbuztrtfDXkNfuEyHc28OzVc0HiJGk+B4hU1Gzvg6247iFrHK4+y4yu+lRc6FkbC2qHsyvd12xJO8bnIivhmPfmNRxNsrQ6AO4ayuu7rqOep8rXY0AwRaYJ4HnbTsRYahcbhoYd5hGNIhX4Sq3MUQ6FcmIVEWuTlRiE7SgcoXEvABRLysXatexHJXGbpboYaHEnxKsp0mjQK6FUbJsSIQuchxG5wv3IppQW0KcgwrEo/Dwbqw2WTsrFTa603HkVLNUl2hXdZNRume0EKvCug5Tu0V+Bc6nBVgT1XgDnwGqpD3/kPiFFEB6cIcVDvYfIphiGg6x2poDVXnMGnt7Bw8ZSFYT2IapiBmJyzmkjsFgEL76xhhxALuJFl5r/rTrrpsMes3bezena0SRlex87jlcCQeOiupVwRI0TsxNyDoRxAQY+08aWVcuXqwBG/tEKdaoMgcJv2yra9NlR+ZsW3xvDoN1Vi3gCD6R99ql1SGDs7QSBHPfuuP5QNUzII5j+CrtnVAWmR+LXgOF9E+Id1+FjAOnYCsytUJTfHPlxUy6NdxjulD1gdeHirGOmd9h4harMWU65pva8aDW0gtNiP3XZMpMOV4gixBG9cRWu0cRPguj9mMYHUMrnCWEtvrGo7f4XXx34Yyjo3xF1zO1doOpVIpkRFxNr/Qrdp1wREg7lyXtDhOjfnHwvPg7eOxbiVs4DbzH9V1ncN/dxWqzEsdo4fT6rzWplN7g6iDB7uC09nbbZZlUlrtA/8AC7/t+U+XYt6iO8sVFxhYnSgCcw7Wm6v99JEEjtgqaNiMXiYEDVcrt3HFoyt+J2/gN60cU8mcpDuzXwQOGwGd+eoRlFg03k9i6YyTtyytt06VjXt0uOHorWYhjjlMhx0nf2KBLlm7VcQAQYIIIPMLMm3S1pVwWdig+4VVDaLKjDmMOHxA/UcQh/eoEAiOeqapuH2eMjiDpcytltVrvhIPJYDsQdzh5KPvBBDg643wlx2kum6W3VDqTi8RqN6zGY1xPWeY7EazaTG/DJPEpxsXcabWBtzrvJVT8Udwn6eKyquPzak9wACgMUPyk9pTjTY52IdvcB5qio8G1/ND+9cGx99iz9t7XdSpF7WSZAG+J1ceQATSe+ir4h4ysa6SCG5jAOvxEdylUwNN7mucxrqgHVfFxzXPYTajHNcMzH1JBtIgEQCCdwlX09rua4XBLoa1usCDJ7O1ea+3p43jtruc9nUa5pIvqJvNrqeY5Mx18RPD+kIykBcGSVCs90RuWMqkizDDKHOBA1nt9bqp9W1hcnXkqQTv0k/2oOqgD9/RY21Yvwb8p7fs6bkZiXXAjXQSIjcQfsLP2ZTL3jd6TGv3qtZ+HgyeEfXTgqjHxLtdReNNyjhn6hTxTrwFRTst/DPyJquslsKpFUtOjgRHMXHlKg8nL5eapwU9I0jXMIWsOqmXp17LaWSq1gWw8AtNoIkcpQjq72iSLcwFW/aILTLM1x8OpvcAeK9NjnO1GJ2HTcSWlzOQ081mVvZ5+57XcjLT+4Wx/lx+jV+Sf3VjMe12rKg7abv2lXVZ2CwNR9MNY6m9giBPWHcd60hWJEiCpugi4sfu4Kpe0AS1IBscQ4aQQtPAsY5rSXaga2WU85hPct5uGHRMjTI0+UlXLqJiyC7t8VGeSfI78p8Cm7lpCTBWNYpdGeSbFYCdT6M8Al0Z+wggAnLD/afozwUcp4FA4Yll5hSAPBPfgmwwafuUnU5BBEg2IIsRwKkGngVTi8SKbHPcCQNw1JNmtHMkgKWtSbuo5TaOxWseX0gGNfLQ0aB7dxB5GeCH9nQDVDaz5qGQzMAGmNWAjR1tD3LQrvfVo1HFxzNIewa9ZoIIEcRIHYFg1qRydLYsc8Co0WqU3khrXgHUF28aHVeKZb29vkw4ajucTLLCP4QD6zoVuz8S6rQY913QWuPEtOUnvsVVWI+/vmFztYkDZyRpxVbaTi+5kcNyuwhzA8if4R2Goy4Aag687WTrSX209n4EMudYn+/FXYwa9m6xtGnki2MjX+xB84goLEvaRYg2PIE6dxsDBQc9XdJSa2wTvF4U2hbZUvV+ym9eeAnz+/BUVjuRmxS3M+eA+pW8J/1GMvTa95KgK8XAA7kxDOB8Qq+jHA+C9Wo5bq73x3JMcY7khnM5KJZwnzV1DYh+LcUO95KRZyKbJyTpEGWBHFaT9pscAHB4aABAiIGizjTKhYajwKtkpOnWNoDPbSFa/DNOoCva1PC4bdADtms4Qo/4xvPxWkAmITlV1ALdntCuGDbwRCcKbpoIcI3gouwg4I1OmzTO91CXugWg5irLFeSaBPpNHLmdAvKdubcfVxAAb1Q/KADHUDzDmGYktm8bxyXZ+3+x6lVjKlJzgachzRN2OjMcoBzQAZG8Fcnso0mDO8dJUJDGtgta20lxm/dxXPyZdPX/AObxy/8ASGzdrPa97jZzWy1pEAgct2rfFA+0xexz20S4CplcT+CKl8rrEObHm2Qq8Sc7mPBEOzZwLWmbC5FmgLWGz34mixoLWMLWEuM54BdlyjTQzM8lympd138s5S6+FnshtFjGZKlRliIcD1ScuVzRmAO4a71pbRIzHKQd4INjZcL0HQvex8ZmvESdXGBmHEEQugwmz6lJ3We3L1hkbpqYJ7u+6mWM97eWW+hmzqkPd/tEDn9/RdRslgAL9dw5nkuUwTgakcj/AD9Y711eDuzK3mPpJ8/uFn1F9j6FRriTm39wj+ihtoZYhkXvz7VfQw47gI89T4+aHrCDNoExbTiFcYzkwKjcpvxSNSBKhtGuAZt3cFl+9l4nvhbZHNdJJK1fZd4NZzSJDmHxaQR5SsSbIzZVfJVY/gYMcDY/VXG9pZ07l2DZ+VVjCMGimMU0iQQQdFQ/GjdfsXeWud0u92bwS9ybwVeFxIeYm/A6o8FW2wBvwqEewLXJQGLYkqWMrFPhA4p4APOCOR3ojaToCBe0uaABuldsXOvQmFOUCymQLOcO89yepXe2xvwPDuXn06ijUb+YeIUgFlVKrCDx5qhzi34XGORj6K6G4nhYoxTwJY7NyP04olu2WWDmuBtO8DwuVNUaBKaVUMQ112kEcR92UH4hNAtpTPCBOJ5qLsTKaBNRw4ri8X7JUWhz6L3h4a9xb1SHvu6dOrJ4cl0b3mdELiKvVfHxBro7YS4yxvDPLG9XTlPYvDjpqzyA4gMymBbNJMcD1Y7lY57g9siOs4OHOTfs1PcqvYTFh/SiweY0uCGlwtxEPC08dQyuEAz+/ILyZ+9Pdje6y9qbOoVCHPYC4AgXc11jMEtNx2oXE1JuLNGnYnxweKrGzJd1Y4EqracCQLCwA4Af2pi5eTHQbAOOcRvN++TC7rDgMYGjWLrgsA/rg8DIXabPqB461z+y1kzGhTf1SJ3fz+3mh8aYaYm+77++xFtpwJPCO6LLM2i/79ExYycjtl5JMfeqow48IXUDZjH0zMSZ7juXLPYWEtO4wumWNnbMu2g133ziVcGgkSbSEHQeJ7p75CJc7emPsy9Ohbj2MbAcXntBHkq/87wYPFYWYJNqN3DvXumMeblWlV2qSZDQCNL38UbhvaZ4+NjXjtyn6QfBcy544KxlzF54K8ZTddxhtv0H6uLDwcLeIkK2pjaR+Go09klcbh8AXAXIk6AacytjC4VrLZj68rrnljjPTUtWY8B3wmdFSwEAQLg7uCOdRkT6SmECIJ74hWVNN2nj22BBE23W/jmiKkFC+7a81VnewQLgaA/suLqLfTBGiGZhWySFH/It0FjvB1UTVmSAT3ps0qxADJI03+qGztdfzRZZPET4KtuFc08RwKsqaCsY5plh7f6VtHHGYeDyd6hSxVMgS1txex17lUHh0E6x4q7NDDWZxHaNFLONzvC6zauGEyDfkq69QUmF735WNEuLhpu3XTcNVoe8OmN/3ZZ219sClRe9wuBkECes6zbdpWVtH2gYMOa1F7HwWw0vykZjEkagjguQ277QVcQ1rXsYxkhxy6kwRMki1+Czcpp1w8VtlrT2WAzCNrMe0vpV3PIZpks1zewgCe9dBtDajHND2mZaHWvYgETG+Fx3sq8hz2NyuYWOc6DItqP/AL8lFznte1jGlzS0kAAk5SbaA6T5Ly5Y217cZJ3WzUq5y14MFsETyMoHaNaTyP8AC0dn7EqBp6RwYLgSZdlMkAgWkTxQOO2U9pABztnXeBvkKzDJw8ueOR9l0z8cWhb+ysVD9JBtCpbh2MomXAxoRfWIVGzKhzBwIGXSdCRuVzkxnbnju+naVXkN0+4WDj3o/D7YY8da3ndYu2mODpHWBFiFjC7XPGxkv2gQTDo3W4IKvUzX4lV4rDVGuMseN/wnebeavZszEQP+J8ai31Go717vJZcNR5sZZluqm1Inkrm4oce5E4b2erOIzjI3ebE+AOi2KHs5TaRL3O42juXmmGVdblHPMrcUXh8K95GVpykxmgwuqobOpMHUZJ3kiTxuSr2REAW4ACF6cMspO3HLGWsJuxXh0j4bXOvgtKjgGD8InjN0YaZjSyTmEizfNa5WnGQwps/LHGTP0TtMcPCR/CqyToPOVEtO4JoXPPf5KsujWFFjDvgIg02EWF+0KDcpYprtD3KNeo2LrFzzoAY5ynbUfN4PDXwssabTxIa4/cqqg0X+IGYBClWe6Os0DyUKT2iCGuB4i4TUXa5mMcwhpAPNaFDFsOtuRWVWqCLmeRB+qhmzAAEz9796mkb1YNjigaIZfLGpntm6CzuYCS8BoEnMbAC5udLKse0FB0APaBNoJAPf3qempjb6jRdUY3W3P70XG+2W2GdSk14IHXfBkS02a4jSIJjjCF9odrGqX0KbmuYYl0598zZ0C8a6RzXG4973ANeCA1sDL2mC21xosWyvR4/Hce6DeXkkDV0260xutGnotDalJw6N/wCHI1hv+IWjsvHaqsVPVDc2bgxhJ5EuAvqfBH4WiX03NcHA5gXNcDlylzS53LQTKbau/QTY1V4ecoIzA9Yboc05mg2/DF+JXY4DagpOD3kBjgM5gbzYt0iDu3ysxmEacS97KX/E1opsLZ1b8RjTW3coMs67jIJEEB776ASbRPA71i/6264yXHV+XbMxWHe4gVQXAaExum0o/BUxBgDhK81q1BYAhoGS5vm6xJjLvhunJamD2xiGhpYM9Om0Awx0QBMOI0OgBPgumN+3lz8evTuMbsllVuVw8LEd4usfEeyYbBp1CI3P6wnjxWhgdodKxjwIzAGCdOSKpPde0zzWrhMvbjMssfTm8JsLENcZLS3dczPOy26GxnZw97yYEBu4c7LQ6Vw3eI/lMce8bh4KTxRr+tOcJeFMYETcod+0SeSg/FzpM90eC6ca57GtwTBvTvpsHD75oHp3Om5VZZx3q8TYvpWtBl3cBKENYbtE2VqYtarImyOITe8HimyDcExZyV1ES6YblA1U3cptd/r9VQxqSNCmFYjn2qLzH2VHM7kmk2ZzTPwkiOX7K85YEAg8bqYpnjCRZP4lnj+tclZpf7Hw9VNmEdqC0cQbfQp+h/2Ci6md0JxhyolmXQmPH91U+i2dAOY9FWGHh5KTWHiR3K8ZE5U1TDtO/v3rJxHs/hnkucw5jrBcB2gA27lr1GcT/wDKg5jd/knGVZnlPV0yBsKh+nrG83AmxB1F9FFns7hgZDIjTrO3aan7lbTMvNSgGw/ZOOP0vPL7BDCst1W20sJ7lMMG4DwRJondCj7q7l4pxxZuWX2qa0jd5KLqLDqxp33aNfBFDDv4eag/Du+yrqJugvcaczkYDEfC2YmY0RlNmQQ0ho4AD0U2YV2shWtwjo3RxU6XdVF7vzHuAH7JulP5nffYrHYXmoOoc58lek7RLuLz5p5bve49/qolg4FOGN/tAxYz/bxUDTbxPh/KuNPh9E/R9v0+pQDARoT4FJzzxRXu/GfAKBYAbjyHqmwOKnFIvG6UVkbw8h6qt7DuaD4+qdCgv5kJdKN7j5qeQn8I8UuhPAeKohnb9yk18aR2XUjQPAeKY0iNQB9E6Qg/mB3H0UjT3h7T3+qkKY+9E2U8R99yij/c635H/K70UDgK35HfK70XbpLl/StcXFe4Vfyv+Q+in7lV/K/5D6LsklP6VeMcacHW/K75HeiQoVx/43fI5dkknOpxcYaNb9J3yO9Exw1Q60n/ACO9F2iSv9L9LxcYME/9N/yH0TOwL/03/I70XaIPF4wUywEOOd4YIiATvcSQAPM7gVP6VOLlfcqn6b/kcnGDq/kf8jvRbGD9oGuYC9rmu6IVHAARlyhxc3rGxkxN7XUR7QxJfQqNb/ydaWG7avRNAAdMuJHZ2XV/pV4sz3ev+R3yu9E7qNeI6N3yn0Wz/nGa5KkdSSWtABfoHFxEQATOnMyJg3b7ACXsezK97Seq4BrKppCoYdOUuERE62gSpz/E4sMYat+m/uY70UuhrAQKdSP+h9FuUNtB1VjMrm9IwPYHAZnCTLrOgNygG8HlNldV2s0Oc0Me6H5AWhsOqZc7mtlwuGySTAsQCTZXn+Lxc83D1N9Kp8h9FaaNT9N/yFatP2hpOLYa/K4gB+UZSCWNnWYzVGDSetpAJBmK2g1jKjiHHIQ0gNdJcQC1rbdYnM0SJEmNxU5/hxc0+hVP/heOxjlH3R++nU+R3otejt4uexgpyXtMQSCXNa4vADmDqtc3ISYIJEhSobdzdC0syuqU2PddxYx1QdRheGRLnBwBMfDxIBc6cWN7o/dSqfK70SGGqfpVPkd6LY/ytbK1wpMOaoWNDajiXNbOZ4lm4NeYMTlF7oen7SuOX/h1eGEhz4zE0xkbLLvHSGQYHUN9Yc79HEB7q860qnyu9EvdH/p1Pkd6Lp8BiHPDszcpa9zYzZrCCCTGsEWvHEo1OdNOMFCoBApP+R3ooijVH/hf8h9F2qSc/wANOL6Cp+i/5HeiZ1Cp+i/5Hei7VJOf4acMcNV/SqfIfRMMJV/SqfI70XdJK/0/Di4f3etuov72O9Ez6NX/APO/tyO9F3KSnP8ADR0kklhokkkkCSSSQJJJJAkLiMMx+XO0GCHCeIuO24HgnSQUP2VQcADTbAAaB/q2QG9kbk7tl0b9QXzHf+Igu8SAe26SSCTtnUiMpYIMSJN4ECb3tZQOzaJN6bZzF3/sYeTH/YA9onVJJAmbMotjKwCCI1tBgRwhKpsyiSSWAkwSZN4AAPbAAnWySSCf+OpWGRsDQRp1mO+rGH/1CIr0WuBa4SDqEkkA7MHTaLNA6pbaxykkkTrcmSd5UaeyqLcuVgGUAN1sBMAX3SY4TZJJBfSwrG5crQMjMrY/C0xLRy6rfBRZhWDKA0dQlzeTnTmPacxvzKSSCWGwjGTkEZjJuTJ43KISSQJJJJAkkkkCSSSQJJJJ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0" name="Picture 6" descr="https://www.whataboutwatermelon.com/wp-content/uploads/2018/04/bear-eating-watermel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284984"/>
            <a:ext cx="4104457" cy="3338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Bez názvu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9113702" cy="5112568"/>
          </a:xfrm>
          <a:prstGeom prst="rect">
            <a:avLst/>
          </a:prstGeom>
        </p:spPr>
      </p:pic>
      <p:pic>
        <p:nvPicPr>
          <p:cNvPr id="6" name="Obrázek 5" descr="Bez názv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9744" y="5589240"/>
            <a:ext cx="2304256" cy="182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0"/>
            <a:ext cx="7715200" cy="66632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 </a:t>
            </a:r>
            <a:r>
              <a:rPr lang="cs-CZ" sz="3600" b="1" dirty="0" smtClean="0"/>
              <a:t>Ekologické faktory ovlivňující nutriční složení broméliovitých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444208" y="1700808"/>
            <a:ext cx="2699792" cy="4752528"/>
          </a:xfrm>
          <a:noFill/>
          <a:ln>
            <a:noFill/>
          </a:ln>
        </p:spPr>
        <p:txBody>
          <a:bodyPr/>
          <a:lstStyle/>
          <a:p>
            <a:endParaRPr lang="cs-CZ" dirty="0" smtClean="0">
              <a:solidFill>
                <a:schemeClr val="tx1"/>
              </a:solidFill>
            </a:endParaRPr>
          </a:p>
          <a:p>
            <a:endParaRPr lang="cs-CZ" dirty="0" smtClean="0">
              <a:solidFill>
                <a:schemeClr val="tx1"/>
              </a:solidFill>
            </a:endParaRPr>
          </a:p>
          <a:p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Vyšší obsah proteinu a škrobu v lesním ekosystému – důvod pro aktivitu?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8" name="Zástupný symbol pro obsah 7" descr="nutrient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6508180" cy="53012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8534400" cy="990600"/>
          </a:xfrm>
        </p:spPr>
        <p:txBody>
          <a:bodyPr>
            <a:normAutofit/>
          </a:bodyPr>
          <a:lstStyle/>
          <a:p>
            <a:pPr algn="ctr"/>
            <a:r>
              <a:rPr lang="cs-CZ" sz="4000" dirty="0" smtClean="0"/>
              <a:t>Aktivita – les x </a:t>
            </a:r>
            <a:r>
              <a:rPr lang="cs-CZ" sz="4000" dirty="0" err="1" smtClean="0"/>
              <a:t>páramo</a:t>
            </a:r>
            <a:endParaRPr lang="cs-CZ" sz="40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err="1" smtClean="0"/>
              <a:t>Ursidae</a:t>
            </a:r>
            <a:r>
              <a:rPr lang="en-US" i="1" dirty="0" smtClean="0"/>
              <a:t> </a:t>
            </a:r>
            <a:r>
              <a:rPr lang="cs-CZ" dirty="0" smtClean="0"/>
              <a:t>preferují habitat s nejvíce produktivními podmínkami</a:t>
            </a:r>
            <a:r>
              <a:rPr lang="en-US" b="1" dirty="0" smtClean="0"/>
              <a:t> </a:t>
            </a:r>
            <a:r>
              <a:rPr lang="en-US" dirty="0" smtClean="0"/>
              <a:t>(Schoen 1990)</a:t>
            </a:r>
            <a:endParaRPr lang="cs-CZ" dirty="0" smtClean="0"/>
          </a:p>
          <a:p>
            <a:r>
              <a:rPr lang="en-US" dirty="0" err="1" smtClean="0"/>
              <a:t>Cuesta</a:t>
            </a:r>
            <a:r>
              <a:rPr lang="en-US" dirty="0" smtClean="0"/>
              <a:t> et al</a:t>
            </a:r>
            <a:r>
              <a:rPr lang="cs-CZ" dirty="0" smtClean="0"/>
              <a:t>.</a:t>
            </a:r>
            <a:r>
              <a:rPr lang="en-US" dirty="0" smtClean="0"/>
              <a:t> (2003) </a:t>
            </a:r>
            <a:r>
              <a:rPr lang="cs-CZ" b="1" dirty="0" smtClean="0"/>
              <a:t>periodická změna zdrojů potravy </a:t>
            </a:r>
            <a:r>
              <a:rPr lang="cs-CZ" dirty="0" smtClean="0"/>
              <a:t>(a tím i preferovaných ekosystému)</a:t>
            </a:r>
          </a:p>
          <a:p>
            <a:r>
              <a:rPr lang="cs-CZ" dirty="0" smtClean="0"/>
              <a:t>Vyšší obsah proteinu a škrobu – více aktivity</a:t>
            </a:r>
          </a:p>
          <a:p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Obrázek 9" descr="duha ekvad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4725144"/>
            <a:ext cx="3744416" cy="1973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/>
              <a:t>Aktivita - les</a:t>
            </a:r>
            <a:endParaRPr lang="cs-CZ" sz="4000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743200" y="1700808"/>
            <a:ext cx="6400800" cy="4419600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2400" dirty="0" smtClean="0"/>
          </a:p>
          <a:p>
            <a:endParaRPr lang="cs-CZ" sz="24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556792"/>
            <a:ext cx="6120680" cy="489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text 12"/>
          <p:cNvSpPr>
            <a:spLocks noGrp="1"/>
          </p:cNvSpPr>
          <p:nvPr>
            <p:ph type="body" idx="2"/>
          </p:nvPr>
        </p:nvSpPr>
        <p:spPr>
          <a:xfrm>
            <a:off x="2195736" y="6237312"/>
            <a:ext cx="5616624" cy="404664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cs-CZ" sz="2000" dirty="0" smtClean="0">
                <a:solidFill>
                  <a:schemeClr val="tx1"/>
                </a:solidFill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</a:rPr>
              <a:t>Kruskal</a:t>
            </a:r>
            <a:r>
              <a:rPr lang="en-US" sz="2000" dirty="0" smtClean="0">
                <a:solidFill>
                  <a:schemeClr val="tx1"/>
                </a:solidFill>
              </a:rPr>
              <a:t>-Wallis test </a:t>
            </a:r>
            <a:r>
              <a:rPr lang="cs-CZ" sz="2000" dirty="0" smtClean="0">
                <a:solidFill>
                  <a:schemeClr val="tx1"/>
                </a:solidFill>
              </a:rPr>
              <a:t>, H = 2.784; </a:t>
            </a:r>
            <a:r>
              <a:rPr lang="cs-CZ" sz="2000" dirty="0" err="1" smtClean="0">
                <a:solidFill>
                  <a:schemeClr val="tx1"/>
                </a:solidFill>
              </a:rPr>
              <a:t>df</a:t>
            </a:r>
            <a:r>
              <a:rPr lang="cs-CZ" sz="2000" dirty="0" smtClean="0">
                <a:solidFill>
                  <a:schemeClr val="tx1"/>
                </a:solidFill>
              </a:rPr>
              <a:t>=2; p=0.249)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/>
              <a:t>Počty broméliovitých - les</a:t>
            </a:r>
            <a:endParaRPr lang="cs-CZ" sz="4000" dirty="0"/>
          </a:p>
        </p:txBody>
      </p:sp>
      <p:pic>
        <p:nvPicPr>
          <p:cNvPr id="10" name="Picture 3" descr="F31"/>
          <p:cNvPicPr>
            <a:picLocks noChangeAspect="1" noChangeArrowheads="1"/>
          </p:cNvPicPr>
          <p:nvPr/>
        </p:nvPicPr>
        <p:blipFill>
          <a:blip r:embed="rId2" cstate="print"/>
          <a:srcRect r="33414" b="34726"/>
          <a:stretch>
            <a:fillRect/>
          </a:stretch>
        </p:blipFill>
        <p:spPr bwMode="auto">
          <a:xfrm>
            <a:off x="1403648" y="1556792"/>
            <a:ext cx="6264696" cy="488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text 12"/>
          <p:cNvSpPr txBox="1">
            <a:spLocks/>
          </p:cNvSpPr>
          <p:nvPr/>
        </p:nvSpPr>
        <p:spPr>
          <a:xfrm>
            <a:off x="2195736" y="6309320"/>
            <a:ext cx="5616624" cy="404664"/>
          </a:xfrm>
          <a:prstGeom prst="rect">
            <a:avLst/>
          </a:prstGeom>
          <a:noFill/>
          <a:ln w="50800" cap="sq" cmpd="dbl" algn="ctr">
            <a:noFill/>
            <a:prstDash val="solid"/>
            <a:miter lim="800000"/>
          </a:ln>
          <a:effectLst/>
        </p:spPr>
        <p:txBody>
          <a:bodyPr vert="horz" lIns="137160" tIns="182880" rIns="137160" bIns="91440">
            <a:noAutofit/>
          </a:bodyPr>
          <a:lstStyle/>
          <a:p>
            <a:pPr lvl="0" algn="ctr">
              <a:spcBef>
                <a:spcPts val="700"/>
              </a:spcBef>
              <a:spcAft>
                <a:spcPts val="1000"/>
              </a:spcAft>
              <a:buClr>
                <a:schemeClr val="accent2"/>
              </a:buClr>
              <a:buSzPct val="60000"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Kruskal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-Wallis test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lang="cs-CZ" sz="2000" dirty="0" smtClean="0"/>
              <a:t>H=2.215; </a:t>
            </a:r>
            <a:r>
              <a:rPr lang="cs-CZ" sz="2000" dirty="0" err="1" smtClean="0"/>
              <a:t>df</a:t>
            </a:r>
            <a:r>
              <a:rPr lang="cs-CZ" sz="2000" dirty="0" smtClean="0"/>
              <a:t>=2; p=0.330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smtClean="0"/>
              <a:t>Počty broméliovitých a aktivita</a:t>
            </a:r>
            <a:endParaRPr lang="cs-CZ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547458"/>
            <a:ext cx="5544616" cy="482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text 12"/>
          <p:cNvSpPr txBox="1">
            <a:spLocks/>
          </p:cNvSpPr>
          <p:nvPr/>
        </p:nvSpPr>
        <p:spPr>
          <a:xfrm>
            <a:off x="2195736" y="6237312"/>
            <a:ext cx="6192688" cy="404664"/>
          </a:xfrm>
          <a:prstGeom prst="rect">
            <a:avLst/>
          </a:prstGeom>
          <a:noFill/>
          <a:ln w="50800" cap="sq" cmpd="dbl" algn="ctr">
            <a:noFill/>
            <a:prstDash val="solid"/>
            <a:miter lim="800000"/>
          </a:ln>
          <a:effectLst/>
        </p:spPr>
        <p:txBody>
          <a:bodyPr vert="horz" lIns="137160" tIns="182880" rIns="137160" bIns="91440">
            <a:noAutofit/>
          </a:bodyPr>
          <a:lstStyle/>
          <a:p>
            <a:pPr lvl="0" algn="just">
              <a:spcBef>
                <a:spcPts val="700"/>
              </a:spcBef>
              <a:spcAft>
                <a:spcPts val="1000"/>
              </a:spcAft>
              <a:buClr>
                <a:schemeClr val="accent2"/>
              </a:buClr>
              <a:buSzPct val="60000"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Spearman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´s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correlation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lang="el-GR" sz="2000" dirty="0" smtClean="0"/>
              <a:t>ρ=-0.070; </a:t>
            </a:r>
            <a:r>
              <a:rPr lang="cs-CZ" sz="2000" dirty="0" smtClean="0"/>
              <a:t>N=15; p=0.811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Aktivita v lese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755576" y="1844824"/>
            <a:ext cx="6400800" cy="4419600"/>
          </a:xfrm>
        </p:spPr>
        <p:txBody>
          <a:bodyPr/>
          <a:lstStyle/>
          <a:p>
            <a:r>
              <a:rPr lang="cs-CZ" dirty="0" smtClean="0"/>
              <a:t>Habitat v lese homogenní</a:t>
            </a:r>
          </a:p>
          <a:p>
            <a:r>
              <a:rPr lang="cs-CZ" dirty="0" smtClean="0"/>
              <a:t>Preference není ovlivněna počty </a:t>
            </a:r>
            <a:r>
              <a:rPr lang="cs-CZ" dirty="0" err="1" smtClean="0"/>
              <a:t>bromélií</a:t>
            </a:r>
            <a:endParaRPr lang="cs-CZ" dirty="0"/>
          </a:p>
        </p:txBody>
      </p:sp>
      <p:pic>
        <p:nvPicPr>
          <p:cNvPr id="5" name="Obrázek 4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3573016"/>
            <a:ext cx="5976664" cy="2760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77200" cy="869950"/>
          </a:xfrm>
        </p:spPr>
        <p:txBody>
          <a:bodyPr>
            <a:noAutofit/>
          </a:bodyPr>
          <a:lstStyle/>
          <a:p>
            <a:pPr algn="ctr"/>
            <a:r>
              <a:rPr lang="cs-CZ" dirty="0" smtClean="0"/>
              <a:t>Nutriční složení broméliovitých a aktivita</a:t>
            </a:r>
            <a:endParaRPr lang="cs-CZ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556792"/>
            <a:ext cx="5616624" cy="480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text 12"/>
          <p:cNvSpPr txBox="1">
            <a:spLocks/>
          </p:cNvSpPr>
          <p:nvPr/>
        </p:nvSpPr>
        <p:spPr>
          <a:xfrm>
            <a:off x="2195736" y="6237312"/>
            <a:ext cx="6696744" cy="404664"/>
          </a:xfrm>
          <a:prstGeom prst="rect">
            <a:avLst/>
          </a:prstGeom>
          <a:noFill/>
          <a:ln w="50800" cap="sq" cmpd="dbl" algn="ctr">
            <a:noFill/>
            <a:prstDash val="solid"/>
            <a:miter lim="800000"/>
          </a:ln>
          <a:effectLst/>
        </p:spPr>
        <p:txBody>
          <a:bodyPr vert="horz" lIns="137160" tIns="182880" rIns="137160" bIns="91440">
            <a:noAutofit/>
          </a:bodyPr>
          <a:lstStyle/>
          <a:p>
            <a:pPr lvl="0" algn="just">
              <a:spcBef>
                <a:spcPts val="700"/>
              </a:spcBef>
              <a:spcAft>
                <a:spcPts val="1000"/>
              </a:spcAft>
              <a:buClr>
                <a:schemeClr val="accent2"/>
              </a:buClr>
              <a:buSzPct val="60000"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Spearman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´s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correlation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lang="el-GR" sz="2000" dirty="0" smtClean="0"/>
              <a:t>ρ= -0.535; </a:t>
            </a:r>
            <a:r>
              <a:rPr lang="cs-CZ" sz="2000" dirty="0" smtClean="0"/>
              <a:t>N=15; p=0.040)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 descr="intera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0848"/>
            <a:ext cx="9144000" cy="4290060"/>
          </a:xfrm>
          <a:prstGeom prst="rect">
            <a:avLst/>
          </a:prstGeom>
        </p:spPr>
      </p:pic>
      <p:sp>
        <p:nvSpPr>
          <p:cNvPr id="10" name="Nadpis 6"/>
          <p:cNvSpPr txBox="1">
            <a:spLocks/>
          </p:cNvSpPr>
          <p:nvPr/>
        </p:nvSpPr>
        <p:spPr>
          <a:xfrm>
            <a:off x="1115616" y="5589240"/>
            <a:ext cx="2088232" cy="75212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©</a:t>
            </a:r>
            <a:r>
              <a:rPr kumimoji="0" lang="cs-CZ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osoandino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Kvalita potravy může ovlivňovat aktivitu</a:t>
            </a:r>
          </a:p>
          <a:p>
            <a:pPr>
              <a:defRPr/>
            </a:pPr>
            <a:r>
              <a:rPr lang="cs-CZ" dirty="0" smtClean="0"/>
              <a:t>Aktivita pravděpodobně není ovlivněna proteinem</a:t>
            </a:r>
          </a:p>
          <a:p>
            <a:pPr>
              <a:defRPr/>
            </a:pPr>
            <a:r>
              <a:rPr lang="cs-CZ" dirty="0" smtClean="0"/>
              <a:t>Dostatek proteinu ve všech broméliovitých</a:t>
            </a:r>
          </a:p>
          <a:p>
            <a:pPr>
              <a:defRPr/>
            </a:pPr>
            <a:r>
              <a:rPr lang="cs-CZ" dirty="0" smtClean="0"/>
              <a:t>Méně proteinu = více sacharidů</a:t>
            </a:r>
          </a:p>
          <a:p>
            <a:pPr>
              <a:defRPr/>
            </a:pPr>
            <a:r>
              <a:rPr lang="cs-CZ" dirty="0" smtClean="0"/>
              <a:t>Útoky na hospodářská zvířata – kvůli celkovému nedostatku potravy (ne jen protein)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Medvědi (medvědovití)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Medvědi </a:t>
            </a:r>
            <a:r>
              <a:rPr lang="cs-CZ" dirty="0" smtClean="0"/>
              <a:t>jsou známým případem, kdy mezidruhové křížení a nejasný fosilní záznam ztěžují interpretaci jejich </a:t>
            </a:r>
            <a:r>
              <a:rPr lang="cs-CZ" b="1" dirty="0" smtClean="0"/>
              <a:t>evoluční historie</a:t>
            </a:r>
          </a:p>
          <a:p>
            <a:r>
              <a:rPr lang="cs-CZ" dirty="0" smtClean="0"/>
              <a:t>Medvěd hnědý a lední medvěd se „</a:t>
            </a:r>
            <a:r>
              <a:rPr lang="cs-CZ" dirty="0" smtClean="0"/>
              <a:t>oddělili“ </a:t>
            </a:r>
            <a:r>
              <a:rPr lang="cs-CZ" dirty="0" smtClean="0"/>
              <a:t>teprve před cca </a:t>
            </a:r>
            <a:r>
              <a:rPr lang="cs-CZ" b="1" dirty="0" smtClean="0"/>
              <a:t>400 000 lety a stále mezi nimi může docházet ke křížení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 descr="2222222222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2132856"/>
            <a:ext cx="5830346" cy="2448272"/>
          </a:xfrm>
          <a:prstGeom prst="rect">
            <a:avLst/>
          </a:prstGeom>
        </p:spPr>
      </p:pic>
      <p:pic>
        <p:nvPicPr>
          <p:cNvPr id="7" name="Obrázek 3" descr="17358528_10154412326577393_1021450160255261705_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3456384" cy="421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Diskuze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 descr="a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3821410" cy="5097761"/>
          </a:xfrm>
          <a:prstGeom prst="rect">
            <a:avLst/>
          </a:prstGeom>
        </p:spPr>
      </p:pic>
      <p:sp>
        <p:nvSpPr>
          <p:cNvPr id="10" name="Nadpis 6"/>
          <p:cNvSpPr txBox="1">
            <a:spLocks/>
          </p:cNvSpPr>
          <p:nvPr/>
        </p:nvSpPr>
        <p:spPr>
          <a:xfrm>
            <a:off x="2699792" y="1340768"/>
            <a:ext cx="1944216" cy="75212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©</a:t>
            </a:r>
            <a:r>
              <a:rPr kumimoji="0" lang="cs-CZ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osoandino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Obrázek 3" descr="IMG_493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3" y="1556792"/>
            <a:ext cx="3852449" cy="5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Výživové hodnoty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cs-CZ" dirty="0" smtClean="0"/>
              <a:t>Protein 15.87 ± 1.64 	</a:t>
            </a:r>
          </a:p>
          <a:p>
            <a:r>
              <a:rPr lang="cs-CZ" dirty="0" smtClean="0"/>
              <a:t>Škrob 17.79 ± 4.20 	</a:t>
            </a:r>
          </a:p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 smtClean="0"/>
              <a:t>Protein 12.39 ± 1.24 	</a:t>
            </a:r>
          </a:p>
          <a:p>
            <a:r>
              <a:rPr lang="cs-CZ" dirty="0" smtClean="0"/>
              <a:t>Škrob 12.73 ± 3.82 	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LES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PÁRAMO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bea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75013" y="548680"/>
            <a:ext cx="9619013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Medvěd brýlatý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709120"/>
          </a:xfrm>
        </p:spPr>
        <p:txBody>
          <a:bodyPr/>
          <a:lstStyle/>
          <a:p>
            <a:r>
              <a:rPr lang="cs-CZ" dirty="0" smtClean="0"/>
              <a:t>Medvěd brýlatý je jediným zástupcem medvědovitých, který žije v Jižní Americe</a:t>
            </a:r>
          </a:p>
          <a:p>
            <a:r>
              <a:rPr lang="cs-CZ" dirty="0" smtClean="0"/>
              <a:t>Jediným z rodu </a:t>
            </a:r>
            <a:r>
              <a:rPr lang="cs-CZ" dirty="0" err="1" smtClean="0"/>
              <a:t>Tremarctos</a:t>
            </a:r>
            <a:endParaRPr lang="cs-CZ" dirty="0" smtClean="0"/>
          </a:p>
          <a:p>
            <a:r>
              <a:rPr lang="cs-CZ" dirty="0" smtClean="0"/>
              <a:t>JA - </a:t>
            </a:r>
            <a:r>
              <a:rPr lang="cs-CZ" b="1" dirty="0" smtClean="0"/>
              <a:t>200 až 5000 m.</a:t>
            </a:r>
            <a:r>
              <a:rPr lang="cs-CZ" b="1" dirty="0" err="1" smtClean="0"/>
              <a:t>n.m</a:t>
            </a:r>
            <a:endParaRPr lang="cs-CZ" b="1" dirty="0" smtClean="0"/>
          </a:p>
          <a:p>
            <a:r>
              <a:rPr lang="cs-CZ" b="1" dirty="0" smtClean="0"/>
              <a:t>Venezuela, Kolumbie, Peru, Ekvádor , </a:t>
            </a:r>
            <a:r>
              <a:rPr lang="cs-CZ" b="1" dirty="0" err="1" smtClean="0"/>
              <a:t>Bolíve</a:t>
            </a:r>
            <a:r>
              <a:rPr lang="cs-CZ" b="1" dirty="0" smtClean="0"/>
              <a:t> a Chile</a:t>
            </a:r>
          </a:p>
          <a:p>
            <a:r>
              <a:rPr lang="cs-CZ" dirty="0" smtClean="0"/>
              <a:t>Žijí v odlehlých končinách, které jsou těžko dostupné,  „</a:t>
            </a:r>
            <a:r>
              <a:rPr lang="cs-CZ" dirty="0" err="1" smtClean="0"/>
              <a:t>elusive</a:t>
            </a:r>
            <a:r>
              <a:rPr lang="cs-CZ" dirty="0" smtClean="0"/>
              <a:t> species“ – plachý druh</a:t>
            </a:r>
          </a:p>
          <a:p>
            <a:r>
              <a:rPr lang="cs-CZ" b="1" dirty="0" err="1" smtClean="0"/>
              <a:t>Páramo</a:t>
            </a:r>
            <a:r>
              <a:rPr lang="cs-CZ" b="1" dirty="0" smtClean="0"/>
              <a:t>, vysokohorský mlžný les, deštný prales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Medvěd brýlatý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https://www.youtube.com/watch?v=-LBnVAMidng</a:t>
            </a:r>
            <a:endParaRPr lang="cs-CZ" dirty="0"/>
          </a:p>
        </p:txBody>
      </p:sp>
      <p:pic>
        <p:nvPicPr>
          <p:cNvPr id="2050" name="Picture 2" descr="https://blog.wcs.org/photo/wp-content/uploads/2015/06/Julie-Larsen-Maher-3470-Andean-Bears-QZ-07-31-12-977x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492896"/>
            <a:ext cx="6065565" cy="4035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Medvěd brýlatý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916832"/>
            <a:ext cx="8153400" cy="4526280"/>
          </a:xfrm>
        </p:spPr>
        <p:txBody>
          <a:bodyPr/>
          <a:lstStyle/>
          <a:p>
            <a:r>
              <a:rPr lang="cs-CZ" dirty="0" smtClean="0"/>
              <a:t>Všežravci, </a:t>
            </a:r>
            <a:r>
              <a:rPr lang="cs-CZ" b="1" dirty="0" smtClean="0"/>
              <a:t>preferují rostlinnou potravu</a:t>
            </a:r>
          </a:p>
          <a:p>
            <a:r>
              <a:rPr lang="cs-CZ" dirty="0" smtClean="0"/>
              <a:t>Broméliovité – pozemní/epifyty, ovoce</a:t>
            </a:r>
          </a:p>
          <a:p>
            <a:r>
              <a:rPr lang="cs-CZ" dirty="0" smtClean="0"/>
              <a:t>Po pandě nejlépe přizpůsobeni konzumaci rostlinné potravy</a:t>
            </a:r>
          </a:p>
          <a:p>
            <a:r>
              <a:rPr lang="cs-CZ" dirty="0" smtClean="0"/>
              <a:t>Výborní lezci, staví si </a:t>
            </a:r>
            <a:r>
              <a:rPr lang="cs-CZ" b="1" dirty="0" smtClean="0"/>
              <a:t>„hnízda“ na stromech </a:t>
            </a:r>
            <a:r>
              <a:rPr lang="cs-CZ" dirty="0" smtClean="0"/>
              <a:t>– spánek, výhled na okolí</a:t>
            </a:r>
          </a:p>
          <a:p>
            <a:r>
              <a:rPr lang="cs-CZ" b="1" dirty="0" smtClean="0"/>
              <a:t>Obličejová maska </a:t>
            </a:r>
            <a:r>
              <a:rPr lang="cs-CZ" dirty="0" smtClean="0"/>
              <a:t>– typická pro každého jedince = </a:t>
            </a:r>
            <a:r>
              <a:rPr lang="cs-CZ" b="1" dirty="0" smtClean="0"/>
              <a:t>brýlatý</a:t>
            </a:r>
          </a:p>
          <a:p>
            <a:r>
              <a:rPr lang="cs-CZ" b="1" dirty="0" smtClean="0"/>
              <a:t>Samotáři, nejsou teritoriální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lh3.googleusercontent.com/proxy/Cyer-AMer-GJv5c2t_d-RPvBvVMEsvVnOavImhVJ8jxD1e1pDZm9QQaz1xIh_L9-74r1F8nNMBeH6RkMbvssne0e9T9nbfvXPA0ddg"/>
          <p:cNvPicPr>
            <a:picLocks noChangeAspect="1" noChangeArrowheads="1"/>
          </p:cNvPicPr>
          <p:nvPr/>
        </p:nvPicPr>
        <p:blipFill>
          <a:blip r:embed="rId2" cstate="print"/>
          <a:srcRect l="16467" t="3842" r="16016" b="10527"/>
          <a:stretch>
            <a:fillRect/>
          </a:stretch>
        </p:blipFill>
        <p:spPr bwMode="auto">
          <a:xfrm>
            <a:off x="6588224" y="134195"/>
            <a:ext cx="2304256" cy="21918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Role v ekosystému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Andští medvědi jsou „</a:t>
            </a:r>
            <a:r>
              <a:rPr lang="cs-CZ" b="1" dirty="0" err="1" smtClean="0"/>
              <a:t>key</a:t>
            </a:r>
            <a:r>
              <a:rPr lang="cs-CZ" b="1" dirty="0" smtClean="0"/>
              <a:t> species“ = klíčovým druhem se základní úlohou v dynamice ekosystémů, v nichž žijí</a:t>
            </a:r>
          </a:p>
          <a:p>
            <a:r>
              <a:rPr lang="cs-CZ" dirty="0" smtClean="0"/>
              <a:t>Škrábou kůru určitých stromů - odumírání - vytváření mýtin v mlžném lese</a:t>
            </a:r>
          </a:p>
          <a:p>
            <a:r>
              <a:rPr lang="cs-CZ" dirty="0" smtClean="0"/>
              <a:t>Lezení na stromy – tato aktivita také přispívá k tvorbě malých osvětlených prostor vhodných pro růst nové vegetace</a:t>
            </a:r>
          </a:p>
          <a:p>
            <a:r>
              <a:rPr lang="cs-CZ" dirty="0" smtClean="0"/>
              <a:t>Konzumace ovoce – roznášení semen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ftz-c1-en">
  <a:themeElements>
    <a:clrScheme name="fappz 1">
      <a:dk1>
        <a:srgbClr val="E88F1E"/>
      </a:dk1>
      <a:lt1>
        <a:sysClr val="window" lastClr="FFFFFF"/>
      </a:lt1>
      <a:dk2>
        <a:srgbClr val="FFC000"/>
      </a:dk2>
      <a:lt2>
        <a:srgbClr val="EEECE1"/>
      </a:lt2>
      <a:accent1>
        <a:srgbClr val="FFFF00"/>
      </a:accent1>
      <a:accent2>
        <a:srgbClr val="FF9933"/>
      </a:accent2>
      <a:accent3>
        <a:srgbClr val="FFCC66"/>
      </a:accent3>
      <a:accent4>
        <a:srgbClr val="CC9900"/>
      </a:accent4>
      <a:accent5>
        <a:srgbClr val="CC6600"/>
      </a:accent5>
      <a:accent6>
        <a:srgbClr val="F6C448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zentace1" id="{2EACC0A3-2561-4F8A-8E0B-3AED8FCE9158}" vid="{F12A352B-46CC-4B06-B6C9-FA1F9BDFB84E}"/>
    </a:ext>
  </a:extLst>
</a:theme>
</file>

<file path=ppt/theme/theme2.xml><?xml version="1.0" encoding="utf-8"?>
<a:theme xmlns:a="http://schemas.openxmlformats.org/drawingml/2006/main" name="Vlastní návrh">
  <a:themeElements>
    <a:clrScheme name="fappz2">
      <a:dk1>
        <a:srgbClr val="000000"/>
      </a:dk1>
      <a:lt1>
        <a:sysClr val="window" lastClr="FFFFFF"/>
      </a:lt1>
      <a:dk2>
        <a:srgbClr val="FFC000"/>
      </a:dk2>
      <a:lt2>
        <a:srgbClr val="EEECE1"/>
      </a:lt2>
      <a:accent1>
        <a:srgbClr val="FFFF00"/>
      </a:accent1>
      <a:accent2>
        <a:srgbClr val="FF9933"/>
      </a:accent2>
      <a:accent3>
        <a:srgbClr val="FFCC66"/>
      </a:accent3>
      <a:accent4>
        <a:srgbClr val="CC9900"/>
      </a:accent4>
      <a:accent5>
        <a:srgbClr val="CC6600"/>
      </a:accent5>
      <a:accent6>
        <a:srgbClr val="F6C448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zentace1" id="{2EACC0A3-2561-4F8A-8E0B-3AED8FCE9158}" vid="{A638AB65-A328-43F6-9F9C-2D7653C91B0D}"/>
    </a:ext>
  </a:extLst>
</a:theme>
</file>

<file path=ppt/theme/theme3.xml><?xml version="1.0" encoding="utf-8"?>
<a:theme xmlns:a="http://schemas.openxmlformats.org/drawingml/2006/main" name="Medián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ftz-c1-en</Template>
  <TotalTime>1249</TotalTime>
  <Words>970</Words>
  <Application>Microsoft Office PowerPoint</Application>
  <PresentationFormat>Předvádění na obrazovce (4:3)</PresentationFormat>
  <Paragraphs>156</Paragraphs>
  <Slides>42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3</vt:i4>
      </vt:variant>
      <vt:variant>
        <vt:lpstr>Nadpisy snímků</vt:lpstr>
      </vt:variant>
      <vt:variant>
        <vt:i4>42</vt:i4>
      </vt:variant>
    </vt:vector>
  </HeadingPairs>
  <TitlesOfParts>
    <vt:vector size="45" baseType="lpstr">
      <vt:lpstr>ftz-c1-en</vt:lpstr>
      <vt:lpstr>Vlastní návrh</vt:lpstr>
      <vt:lpstr>Medián</vt:lpstr>
      <vt:lpstr>MEDVĚD BRÝLATÝ </vt:lpstr>
      <vt:lpstr>Medvědi (medvědovití)</vt:lpstr>
      <vt:lpstr>Snímek 3</vt:lpstr>
      <vt:lpstr>Medvědi (medvědovití)</vt:lpstr>
      <vt:lpstr>Snímek 5</vt:lpstr>
      <vt:lpstr>Medvěd brýlatý</vt:lpstr>
      <vt:lpstr>Medvěd brýlatý</vt:lpstr>
      <vt:lpstr>Medvěd brýlatý</vt:lpstr>
      <vt:lpstr>Role v ekosystému</vt:lpstr>
      <vt:lpstr>Role v ekosystému</vt:lpstr>
      <vt:lpstr>Kulturní hodnota</vt:lpstr>
      <vt:lpstr>Kulturní hodnota</vt:lpstr>
      <vt:lpstr>Kulturní hodnota</vt:lpstr>
      <vt:lpstr>Ochrana</vt:lpstr>
      <vt:lpstr>Ochrana</vt:lpstr>
      <vt:lpstr>Ochrana</vt:lpstr>
      <vt:lpstr>Ochrana</vt:lpstr>
      <vt:lpstr>Snímek 18</vt:lpstr>
      <vt:lpstr>Výzkum</vt:lpstr>
      <vt:lpstr>Snímek 20</vt:lpstr>
      <vt:lpstr>Snímek 21</vt:lpstr>
      <vt:lpstr>Metodika</vt:lpstr>
      <vt:lpstr>Snímek 23</vt:lpstr>
      <vt:lpstr>Snímek 24</vt:lpstr>
      <vt:lpstr>Metodika – sběr dat</vt:lpstr>
      <vt:lpstr>Snímek 26</vt:lpstr>
      <vt:lpstr>Metodika – sběr dat</vt:lpstr>
      <vt:lpstr>Výsledky a diskuze</vt:lpstr>
      <vt:lpstr>Aktivita – les x páramo</vt:lpstr>
      <vt:lpstr>Snímek 30</vt:lpstr>
      <vt:lpstr>  Ekologické faktory ovlivňující nutriční složení broméliovitých</vt:lpstr>
      <vt:lpstr>Aktivita – les x páramo</vt:lpstr>
      <vt:lpstr>Aktivita - les</vt:lpstr>
      <vt:lpstr>Počty broméliovitých - les</vt:lpstr>
      <vt:lpstr>Počty broméliovitých a aktivita</vt:lpstr>
      <vt:lpstr>Aktivita v lese</vt:lpstr>
      <vt:lpstr>Nutriční složení broméliovitých a aktivita</vt:lpstr>
      <vt:lpstr>Závěr</vt:lpstr>
      <vt:lpstr>Závěr</vt:lpstr>
      <vt:lpstr>DĚKUJI ZA POZORNOST</vt:lpstr>
      <vt:lpstr>Diskuze</vt:lpstr>
      <vt:lpstr>Výživové hodnoty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Andean bear activity patterns and habitat use in páramo ecosystems in Southern Ecuador</dc:title>
  <dc:creator>Windows User</dc:creator>
  <cp:lastModifiedBy>Windows User</cp:lastModifiedBy>
  <cp:revision>179</cp:revision>
  <dcterms:created xsi:type="dcterms:W3CDTF">2018-05-28T16:38:16Z</dcterms:created>
  <dcterms:modified xsi:type="dcterms:W3CDTF">2021-10-14T18:57:33Z</dcterms:modified>
</cp:coreProperties>
</file>